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4"/>
  </p:notesMasterIdLst>
  <p:handoutMasterIdLst>
    <p:handoutMasterId r:id="rId135"/>
  </p:handoutMasterIdLst>
  <p:sldIdLst>
    <p:sldId id="256" r:id="rId2"/>
    <p:sldId id="285" r:id="rId3"/>
    <p:sldId id="284" r:id="rId4"/>
    <p:sldId id="286" r:id="rId5"/>
    <p:sldId id="287" r:id="rId6"/>
    <p:sldId id="288" r:id="rId7"/>
    <p:sldId id="289" r:id="rId8"/>
    <p:sldId id="290" r:id="rId9"/>
    <p:sldId id="309" r:id="rId10"/>
    <p:sldId id="310" r:id="rId11"/>
    <p:sldId id="311" r:id="rId12"/>
    <p:sldId id="312" r:id="rId13"/>
    <p:sldId id="313" r:id="rId14"/>
    <p:sldId id="315" r:id="rId15"/>
    <p:sldId id="316" r:id="rId16"/>
    <p:sldId id="318" r:id="rId17"/>
    <p:sldId id="319" r:id="rId18"/>
    <p:sldId id="317" r:id="rId19"/>
    <p:sldId id="320" r:id="rId20"/>
    <p:sldId id="321" r:id="rId21"/>
    <p:sldId id="322" r:id="rId22"/>
    <p:sldId id="314" r:id="rId23"/>
    <p:sldId id="323" r:id="rId24"/>
    <p:sldId id="291" r:id="rId25"/>
    <p:sldId id="292" r:id="rId26"/>
    <p:sldId id="293" r:id="rId27"/>
    <p:sldId id="294" r:id="rId28"/>
    <p:sldId id="295" r:id="rId29"/>
    <p:sldId id="296" r:id="rId30"/>
    <p:sldId id="297" r:id="rId31"/>
    <p:sldId id="299" r:id="rId32"/>
    <p:sldId id="298" r:id="rId33"/>
    <p:sldId id="300" r:id="rId34"/>
    <p:sldId id="301" r:id="rId35"/>
    <p:sldId id="302" r:id="rId36"/>
    <p:sldId id="303" r:id="rId37"/>
    <p:sldId id="304" r:id="rId38"/>
    <p:sldId id="305" r:id="rId39"/>
    <p:sldId id="306" r:id="rId40"/>
    <p:sldId id="307" r:id="rId41"/>
    <p:sldId id="308" r:id="rId42"/>
    <p:sldId id="332" r:id="rId43"/>
    <p:sldId id="324" r:id="rId44"/>
    <p:sldId id="325" r:id="rId45"/>
    <p:sldId id="326" r:id="rId46"/>
    <p:sldId id="327" r:id="rId47"/>
    <p:sldId id="329" r:id="rId48"/>
    <p:sldId id="328" r:id="rId49"/>
    <p:sldId id="330" r:id="rId50"/>
    <p:sldId id="386" r:id="rId51"/>
    <p:sldId id="331"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55" r:id="rId65"/>
    <p:sldId id="345" r:id="rId66"/>
    <p:sldId id="346" r:id="rId67"/>
    <p:sldId id="347" r:id="rId68"/>
    <p:sldId id="348" r:id="rId69"/>
    <p:sldId id="349" r:id="rId70"/>
    <p:sldId id="350" r:id="rId71"/>
    <p:sldId id="352" r:id="rId72"/>
    <p:sldId id="353" r:id="rId73"/>
    <p:sldId id="365" r:id="rId74"/>
    <p:sldId id="366" r:id="rId75"/>
    <p:sldId id="370" r:id="rId76"/>
    <p:sldId id="360" r:id="rId77"/>
    <p:sldId id="373" r:id="rId78"/>
    <p:sldId id="379" r:id="rId79"/>
    <p:sldId id="372" r:id="rId80"/>
    <p:sldId id="385" r:id="rId81"/>
    <p:sldId id="383" r:id="rId82"/>
    <p:sldId id="384" r:id="rId83"/>
    <p:sldId id="374" r:id="rId84"/>
    <p:sldId id="382" r:id="rId85"/>
    <p:sldId id="375" r:id="rId86"/>
    <p:sldId id="377" r:id="rId87"/>
    <p:sldId id="378" r:id="rId88"/>
    <p:sldId id="376" r:id="rId89"/>
    <p:sldId id="356" r:id="rId90"/>
    <p:sldId id="354" r:id="rId91"/>
    <p:sldId id="358" r:id="rId92"/>
    <p:sldId id="362" r:id="rId93"/>
    <p:sldId id="359" r:id="rId94"/>
    <p:sldId id="371" r:id="rId95"/>
    <p:sldId id="361" r:id="rId96"/>
    <p:sldId id="363" r:id="rId97"/>
    <p:sldId id="388" r:id="rId98"/>
    <p:sldId id="390" r:id="rId99"/>
    <p:sldId id="391" r:id="rId100"/>
    <p:sldId id="389" r:id="rId101"/>
    <p:sldId id="392" r:id="rId102"/>
    <p:sldId id="394" r:id="rId103"/>
    <p:sldId id="395" r:id="rId104"/>
    <p:sldId id="402" r:id="rId105"/>
    <p:sldId id="396" r:id="rId106"/>
    <p:sldId id="397" r:id="rId107"/>
    <p:sldId id="398" r:id="rId108"/>
    <p:sldId id="399" r:id="rId109"/>
    <p:sldId id="400" r:id="rId110"/>
    <p:sldId id="401" r:id="rId111"/>
    <p:sldId id="393" r:id="rId112"/>
    <p:sldId id="364" r:id="rId113"/>
    <p:sldId id="387" r:id="rId114"/>
    <p:sldId id="367" r:id="rId115"/>
    <p:sldId id="369" r:id="rId116"/>
    <p:sldId id="368" r:id="rId117"/>
    <p:sldId id="357" r:id="rId118"/>
    <p:sldId id="351" r:id="rId119"/>
    <p:sldId id="380" r:id="rId120"/>
    <p:sldId id="381" r:id="rId121"/>
    <p:sldId id="404" r:id="rId122"/>
    <p:sldId id="405" r:id="rId123"/>
    <p:sldId id="407" r:id="rId124"/>
    <p:sldId id="406" r:id="rId125"/>
    <p:sldId id="409" r:id="rId126"/>
    <p:sldId id="408" r:id="rId127"/>
    <p:sldId id="410" r:id="rId128"/>
    <p:sldId id="411" r:id="rId129"/>
    <p:sldId id="412" r:id="rId130"/>
    <p:sldId id="413" r:id="rId131"/>
    <p:sldId id="414" r:id="rId132"/>
    <p:sldId id="403" r:id="rId133"/>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réation, morphose, annotation, collaboration, recherche" id="{B9B51309-D148-4332-87C2-07BE32FBCA3B}">
          <p14:sldIdLst/>
        </p14:section>
        <p14:section name="Bienvenue" id="{E75E278A-FF0E-49A4-B170-79828D63BBAD}">
          <p14:sldIdLst>
            <p14:sldId id="256"/>
            <p14:sldId id="285"/>
            <p14:sldId id="284"/>
          </p14:sldIdLst>
        </p14:section>
        <p14:section name="En savoir plus" id="{2CC34DB2-6590-42C0-AD4B-A04C6060184E}">
          <p14:sldIdLst>
            <p14:sldId id="286"/>
            <p14:sldId id="287"/>
            <p14:sldId id="288"/>
            <p14:sldId id="289"/>
            <p14:sldId id="290"/>
            <p14:sldId id="309"/>
            <p14:sldId id="310"/>
            <p14:sldId id="311"/>
            <p14:sldId id="312"/>
            <p14:sldId id="313"/>
            <p14:sldId id="315"/>
            <p14:sldId id="316"/>
            <p14:sldId id="318"/>
            <p14:sldId id="319"/>
            <p14:sldId id="317"/>
            <p14:sldId id="320"/>
            <p14:sldId id="321"/>
            <p14:sldId id="322"/>
            <p14:sldId id="314"/>
            <p14:sldId id="323"/>
            <p14:sldId id="291"/>
            <p14:sldId id="292"/>
            <p14:sldId id="293"/>
            <p14:sldId id="294"/>
            <p14:sldId id="295"/>
            <p14:sldId id="296"/>
            <p14:sldId id="297"/>
            <p14:sldId id="299"/>
            <p14:sldId id="298"/>
            <p14:sldId id="300"/>
            <p14:sldId id="301"/>
            <p14:sldId id="302"/>
            <p14:sldId id="303"/>
            <p14:sldId id="304"/>
            <p14:sldId id="305"/>
            <p14:sldId id="306"/>
            <p14:sldId id="307"/>
            <p14:sldId id="308"/>
            <p14:sldId id="332"/>
            <p14:sldId id="324"/>
            <p14:sldId id="325"/>
            <p14:sldId id="326"/>
            <p14:sldId id="327"/>
            <p14:sldId id="329"/>
            <p14:sldId id="328"/>
            <p14:sldId id="330"/>
            <p14:sldId id="386"/>
            <p14:sldId id="331"/>
            <p14:sldId id="333"/>
            <p14:sldId id="334"/>
            <p14:sldId id="335"/>
            <p14:sldId id="336"/>
            <p14:sldId id="337"/>
            <p14:sldId id="338"/>
            <p14:sldId id="339"/>
            <p14:sldId id="340"/>
            <p14:sldId id="341"/>
            <p14:sldId id="342"/>
            <p14:sldId id="343"/>
            <p14:sldId id="344"/>
            <p14:sldId id="355"/>
            <p14:sldId id="345"/>
            <p14:sldId id="346"/>
            <p14:sldId id="347"/>
            <p14:sldId id="348"/>
            <p14:sldId id="349"/>
            <p14:sldId id="350"/>
            <p14:sldId id="352"/>
            <p14:sldId id="353"/>
            <p14:sldId id="365"/>
            <p14:sldId id="366"/>
            <p14:sldId id="370"/>
            <p14:sldId id="360"/>
            <p14:sldId id="373"/>
            <p14:sldId id="379"/>
            <p14:sldId id="372"/>
            <p14:sldId id="385"/>
            <p14:sldId id="383"/>
            <p14:sldId id="384"/>
            <p14:sldId id="374"/>
            <p14:sldId id="382"/>
            <p14:sldId id="375"/>
            <p14:sldId id="377"/>
            <p14:sldId id="378"/>
            <p14:sldId id="376"/>
            <p14:sldId id="356"/>
            <p14:sldId id="354"/>
            <p14:sldId id="358"/>
            <p14:sldId id="362"/>
            <p14:sldId id="359"/>
            <p14:sldId id="371"/>
            <p14:sldId id="361"/>
            <p14:sldId id="363"/>
            <p14:sldId id="388"/>
            <p14:sldId id="390"/>
            <p14:sldId id="391"/>
            <p14:sldId id="389"/>
            <p14:sldId id="392"/>
            <p14:sldId id="394"/>
            <p14:sldId id="395"/>
            <p14:sldId id="402"/>
            <p14:sldId id="396"/>
            <p14:sldId id="397"/>
            <p14:sldId id="398"/>
            <p14:sldId id="399"/>
            <p14:sldId id="400"/>
            <p14:sldId id="401"/>
            <p14:sldId id="393"/>
            <p14:sldId id="364"/>
            <p14:sldId id="387"/>
            <p14:sldId id="367"/>
            <p14:sldId id="369"/>
            <p14:sldId id="368"/>
            <p14:sldId id="357"/>
            <p14:sldId id="351"/>
            <p14:sldId id="380"/>
            <p14:sldId id="381"/>
            <p14:sldId id="404"/>
            <p14:sldId id="405"/>
            <p14:sldId id="407"/>
            <p14:sldId id="406"/>
            <p14:sldId id="409"/>
            <p14:sldId id="408"/>
            <p14:sldId id="410"/>
            <p14:sldId id="411"/>
            <p14:sldId id="412"/>
            <p14:sldId id="413"/>
            <p14:sldId id="414"/>
            <p14:sldId id="4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309"/>
    <a:srgbClr val="404040"/>
    <a:srgbClr val="DD462F"/>
    <a:srgbClr val="D24726"/>
    <a:srgbClr val="FF9B45"/>
    <a:srgbClr val="F8CFB6"/>
    <a:srgbClr val="F8CAB6"/>
    <a:srgbClr val="923922"/>
    <a:srgbClr val="F5F5F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9" autoAdjust="0"/>
    <p:restoredTop sz="74026" autoAdjust="0"/>
  </p:normalViewPr>
  <p:slideViewPr>
    <p:cSldViewPr snapToGrid="0">
      <p:cViewPr varScale="1">
        <p:scale>
          <a:sx n="56" d="100"/>
          <a:sy n="56" d="100"/>
        </p:scale>
        <p:origin x="900"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311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A10B748-EA40-4668-98E8-E24129A8E968}" type="datetime1">
              <a:rPr lang="fr-FR" smtClean="0"/>
              <a:t>16/09/2025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fr-FR" smtClean="0"/>
              <a:t>‹N°›</a:t>
            </a:fld>
            <a:endParaRPr lang="fr-F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0F4E9AA-8B68-4026-826F-95F859DBBF5A}" type="datetime1">
              <a:rPr lang="fr-FR" noProof="0" smtClean="0"/>
              <a:t>16/09/2025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fr-FR" noProof="0" smtClean="0"/>
              <a:t>‹N°›</a:t>
            </a:fld>
            <a:endParaRPr lang="fr-FR"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fr.wikipedia.org/w/index.php?title=Histoire_des_prix&amp;action=edit&amp;redlink=1" TargetMode="External"/><Relationship Id="rId2" Type="http://schemas.openxmlformats.org/officeDocument/2006/relationships/slide" Target="../slides/slide130.xml"/><Relationship Id="rId1" Type="http://schemas.openxmlformats.org/officeDocument/2006/relationships/notesMaster" Target="../notesMasters/notesMaster1.xml"/><Relationship Id="rId4" Type="http://schemas.openxmlformats.org/officeDocument/2006/relationships/hyperlink" Target="https://fr.wikipedia.org/wiki/Crise_de_subsistanc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rtl="0"/>
            <a:fld id="{DF61EA0F-A667-4B49-8422-0062BC55E249}" type="slidenum">
              <a:rPr lang="fr-FR" smtClean="0"/>
              <a:t>1</a:t>
            </a:fld>
            <a:endParaRPr lang="fr-FR"/>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Crédit conso, les taux d’intérêt doivent être toujours prohibés car il sert à une consommation immédiate qui ne rapportera pas de bénéfice à son bénéficiaire. </a:t>
            </a:r>
          </a:p>
          <a:p>
            <a:r>
              <a:rPr lang="fr-FR" dirty="0"/>
              <a:t>Le crédit à l’investissement quand à lui va permettre d’acheter des machines et réaliser des produits qui vont donner lieu à un profit. Ce profit pourrait ainsi être réparti équitablement entre le prêteur et l’emprunteur. Un intérêt raisonnable pourrait être considéré comme légitime.</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41</a:t>
            </a:fld>
            <a:endParaRPr lang="fr-FR" noProof="0"/>
          </a:p>
        </p:txBody>
      </p:sp>
    </p:spTree>
    <p:extLst>
      <p:ext uri="{BB962C8B-B14F-4D97-AF65-F5344CB8AC3E}">
        <p14:creationId xmlns:p14="http://schemas.microsoft.com/office/powerpoint/2010/main" val="311233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 comme c’est notre culture on ne s’en rend pas toujours compte. Heidegger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42</a:t>
            </a:fld>
            <a:endParaRPr lang="fr-FR" noProof="0"/>
          </a:p>
        </p:txBody>
      </p:sp>
    </p:spTree>
    <p:extLst>
      <p:ext uri="{BB962C8B-B14F-4D97-AF65-F5344CB8AC3E}">
        <p14:creationId xmlns:p14="http://schemas.microsoft.com/office/powerpoint/2010/main" val="19593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retrouve dans la physiocratie puissance de la nature, la logique d’Aristote d’</a:t>
            </a:r>
            <a:r>
              <a:rPr lang="fr-FR" dirty="0" err="1"/>
              <a:t>economia</a:t>
            </a:r>
            <a:r>
              <a:rPr lang="fr-FR" dirty="0"/>
              <a:t> comme règle permettant de régir correctement la production agricole d’une maison. Physio nature </a:t>
            </a:r>
            <a:r>
              <a:rPr lang="fr-FR" dirty="0" err="1"/>
              <a:t>Kratos</a:t>
            </a:r>
            <a:r>
              <a:rPr lang="fr-FR" dirty="0"/>
              <a:t> pouvoir. </a:t>
            </a:r>
            <a:r>
              <a:rPr lang="fr-FR" dirty="0" err="1"/>
              <a:t>Oîkos</a:t>
            </a:r>
            <a:r>
              <a:rPr lang="fr-FR" dirty="0"/>
              <a:t>, </a:t>
            </a:r>
            <a:r>
              <a:rPr lang="fr-FR" dirty="0" err="1"/>
              <a:t>demeur</a:t>
            </a:r>
            <a:r>
              <a:rPr lang="fr-FR" dirty="0"/>
              <a:t>, domaine agricole, </a:t>
            </a:r>
            <a:r>
              <a:rPr lang="fr-FR" dirty="0" err="1"/>
              <a:t>nomos</a:t>
            </a:r>
            <a:r>
              <a:rPr lang="fr-FR" dirty="0"/>
              <a:t>, règles.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43</a:t>
            </a:fld>
            <a:endParaRPr lang="fr-FR" noProof="0"/>
          </a:p>
        </p:txBody>
      </p:sp>
    </p:spTree>
    <p:extLst>
      <p:ext uri="{BB962C8B-B14F-4D97-AF65-F5344CB8AC3E}">
        <p14:creationId xmlns:p14="http://schemas.microsoft.com/office/powerpoint/2010/main" val="406755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travaux spécifiques apparaissent plus </a:t>
            </a:r>
            <a:r>
              <a:rPr lang="fr-FR" dirty="0" err="1"/>
              <a:t>férquement</a:t>
            </a:r>
            <a:r>
              <a:rPr lang="fr-FR" dirty="0"/>
              <a:t> à partir de 2010.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49</a:t>
            </a:fld>
            <a:endParaRPr lang="fr-FR" noProof="0"/>
          </a:p>
        </p:txBody>
      </p:sp>
    </p:spTree>
    <p:extLst>
      <p:ext uri="{BB962C8B-B14F-4D97-AF65-F5344CB8AC3E}">
        <p14:creationId xmlns:p14="http://schemas.microsoft.com/office/powerpoint/2010/main" val="2997177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section est largement emprunter à l'ouvrage de Bernier 2007</a:t>
            </a:r>
          </a:p>
          <a:p>
            <a:r>
              <a:rPr lang="fr-FR" dirty="0"/>
              <a:t>Initiation à la macroéconomie.</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66</a:t>
            </a:fld>
            <a:endParaRPr lang="fr-FR" noProof="0"/>
          </a:p>
        </p:txBody>
      </p:sp>
    </p:spTree>
    <p:extLst>
      <p:ext uri="{BB962C8B-B14F-4D97-AF65-F5344CB8AC3E}">
        <p14:creationId xmlns:p14="http://schemas.microsoft.com/office/powerpoint/2010/main" val="1357713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consommation des ménages depuis cinquante ans</a:t>
            </a:r>
          </a:p>
          <a:p>
            <a:r>
              <a:rPr lang="fr-FR" dirty="0"/>
              <a:t>Georges </a:t>
            </a:r>
            <a:r>
              <a:rPr lang="fr-FR" dirty="0" err="1"/>
              <a:t>Consales</a:t>
            </a:r>
            <a:r>
              <a:rPr lang="fr-FR" dirty="0"/>
              <a:t>, Maryse </a:t>
            </a:r>
            <a:r>
              <a:rPr lang="fr-FR" dirty="0" err="1"/>
              <a:t>Fesseau</a:t>
            </a:r>
            <a:r>
              <a:rPr lang="fr-FR" dirty="0"/>
              <a:t> et Vladimir Passeron*</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78</a:t>
            </a:fld>
            <a:endParaRPr lang="fr-FR" noProof="0"/>
          </a:p>
        </p:txBody>
      </p:sp>
    </p:spTree>
    <p:extLst>
      <p:ext uri="{BB962C8B-B14F-4D97-AF65-F5344CB8AC3E}">
        <p14:creationId xmlns:p14="http://schemas.microsoft.com/office/powerpoint/2010/main" val="257694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https://www.notre-environnement.gouv.fr/themes/societe/le-mode-de-vie-des-menages-ressources/article/consommation-des-menages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80</a:t>
            </a:fld>
            <a:endParaRPr lang="fr-FR" noProof="0"/>
          </a:p>
        </p:txBody>
      </p:sp>
    </p:spTree>
    <p:extLst>
      <p:ext uri="{BB962C8B-B14F-4D97-AF65-F5344CB8AC3E}">
        <p14:creationId xmlns:p14="http://schemas.microsoft.com/office/powerpoint/2010/main" val="17281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Fiches bordas</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84</a:t>
            </a:fld>
            <a:endParaRPr lang="fr-FR" noProof="0"/>
          </a:p>
        </p:txBody>
      </p:sp>
    </p:spTree>
    <p:extLst>
      <p:ext uri="{BB962C8B-B14F-4D97-AF65-F5344CB8AC3E}">
        <p14:creationId xmlns:p14="http://schemas.microsoft.com/office/powerpoint/2010/main" val="121569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Pages issues de l’ouvrage de Sophie </a:t>
            </a:r>
            <a:r>
              <a:rPr lang="fr-FR" dirty="0" err="1"/>
              <a:t>Brana</a:t>
            </a:r>
            <a:r>
              <a:rPr lang="fr-FR" dirty="0"/>
              <a:t> et Marie Claude </a:t>
            </a:r>
            <a:r>
              <a:rPr lang="fr-FR" dirty="0" err="1"/>
              <a:t>Bergougnian</a:t>
            </a:r>
            <a:r>
              <a:rPr lang="fr-FR" dirty="0"/>
              <a:t> TD de Comptabilité nationale 3 édition DUNOD</a:t>
            </a:r>
          </a:p>
          <a:p>
            <a:r>
              <a:rPr lang="fr-FR" dirty="0"/>
              <a:t>(PIB nominal / indice des prix) *100= PIB réel</a:t>
            </a:r>
          </a:p>
          <a:p>
            <a:r>
              <a:rPr lang="fr-FR" dirty="0"/>
              <a:t>L’INSEE modifie tout les 5 ans la référence des prix servant aux calculs des valeurs réelles tout en tentant d’améliorer leur mesure. C’est les changements de Base. </a:t>
            </a:r>
          </a:p>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96</a:t>
            </a:fld>
            <a:endParaRPr lang="fr-FR" noProof="0"/>
          </a:p>
        </p:txBody>
      </p:sp>
    </p:spTree>
    <p:extLst>
      <p:ext uri="{BB962C8B-B14F-4D97-AF65-F5344CB8AC3E}">
        <p14:creationId xmlns:p14="http://schemas.microsoft.com/office/powerpoint/2010/main" val="2832204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Inspiré fortement de l'exemple de la banque du Canada</a:t>
            </a:r>
          </a:p>
          <a:p>
            <a:r>
              <a:rPr lang="fr-FR" dirty="0"/>
              <a:t>https://www150.statcan.gc.ca/n1/pub/13-605-x/2003001/concept/fisher/metho/index-fra.htm#building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97</a:t>
            </a:fld>
            <a:endParaRPr lang="fr-FR" noProof="0"/>
          </a:p>
        </p:txBody>
      </p:sp>
    </p:spTree>
    <p:extLst>
      <p:ext uri="{BB962C8B-B14F-4D97-AF65-F5344CB8AC3E}">
        <p14:creationId xmlns:p14="http://schemas.microsoft.com/office/powerpoint/2010/main" val="41964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aucun économiste n’a encore réussi à faire fortune en achetant et vendant des marchandises en fonction de ses prédictions scientifiques des prix futurs (bien que certains aient pu faire fortune en vendant de telles prédictions) » (SPPE, p. 74).</a:t>
            </a:r>
          </a:p>
          <a:p>
            <a:r>
              <a:rPr lang="fr-FR" dirty="0"/>
              <a:t>« aucun économiste n’a encore réussi à faire fortune en achetant et vendant des marchandises en fonction de ses prédictions scientifiques des prix futurs (bien que certains aient pu faire fortune en vendant de telles prédictions) » (SPPE, p. 74).</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5</a:t>
            </a:fld>
            <a:endParaRPr lang="fr-FR" noProof="0"/>
          </a:p>
        </p:txBody>
      </p:sp>
    </p:spTree>
    <p:extLst>
      <p:ext uri="{BB962C8B-B14F-4D97-AF65-F5344CB8AC3E}">
        <p14:creationId xmlns:p14="http://schemas.microsoft.com/office/powerpoint/2010/main" val="432707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98</a:t>
            </a:fld>
            <a:endParaRPr lang="fr-FR" noProof="0"/>
          </a:p>
        </p:txBody>
      </p:sp>
    </p:spTree>
    <p:extLst>
      <p:ext uri="{BB962C8B-B14F-4D97-AF65-F5344CB8AC3E}">
        <p14:creationId xmlns:p14="http://schemas.microsoft.com/office/powerpoint/2010/main" val="645718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99</a:t>
            </a:fld>
            <a:endParaRPr lang="fr-FR" noProof="0"/>
          </a:p>
        </p:txBody>
      </p:sp>
    </p:spTree>
    <p:extLst>
      <p:ext uri="{BB962C8B-B14F-4D97-AF65-F5344CB8AC3E}">
        <p14:creationId xmlns:p14="http://schemas.microsoft.com/office/powerpoint/2010/main" val="2648023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104</a:t>
            </a:fld>
            <a:endParaRPr lang="fr-FR" noProof="0"/>
          </a:p>
        </p:txBody>
      </p:sp>
    </p:spTree>
    <p:extLst>
      <p:ext uri="{BB962C8B-B14F-4D97-AF65-F5344CB8AC3E}">
        <p14:creationId xmlns:p14="http://schemas.microsoft.com/office/powerpoint/2010/main" val="1204729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109</a:t>
            </a:fld>
            <a:endParaRPr lang="fr-FR" noProof="0"/>
          </a:p>
        </p:txBody>
      </p:sp>
    </p:spTree>
    <p:extLst>
      <p:ext uri="{BB962C8B-B14F-4D97-AF65-F5344CB8AC3E}">
        <p14:creationId xmlns:p14="http://schemas.microsoft.com/office/powerpoint/2010/main" val="4267307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Est-ce que la hausse du prix des iPhones s’explique par l’augmentation de la qualité ou simplement par effet de démonstration qui relèverait plus d’une logique de concurrence monopolistique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114</a:t>
            </a:fld>
            <a:endParaRPr lang="fr-FR" noProof="0"/>
          </a:p>
        </p:txBody>
      </p:sp>
    </p:spTree>
    <p:extLst>
      <p:ext uri="{BB962C8B-B14F-4D97-AF65-F5344CB8AC3E}">
        <p14:creationId xmlns:p14="http://schemas.microsoft.com/office/powerpoint/2010/main" val="4175632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https://www.institute.diot-siaci.com/post/la-demographique-comme-outil-de-comprehension-des-enjeux-macro-et-microeconomiques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122</a:t>
            </a:fld>
            <a:endParaRPr lang="fr-FR" noProof="0"/>
          </a:p>
        </p:txBody>
      </p:sp>
    </p:spTree>
    <p:extLst>
      <p:ext uri="{BB962C8B-B14F-4D97-AF65-F5344CB8AC3E}">
        <p14:creationId xmlns:p14="http://schemas.microsoft.com/office/powerpoint/2010/main" val="3335429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https://www.demographie-got.com/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123</a:t>
            </a:fld>
            <a:endParaRPr lang="fr-FR" noProof="0"/>
          </a:p>
        </p:txBody>
      </p:sp>
    </p:spTree>
    <p:extLst>
      <p:ext uri="{BB962C8B-B14F-4D97-AF65-F5344CB8AC3E}">
        <p14:creationId xmlns:p14="http://schemas.microsoft.com/office/powerpoint/2010/main" val="46718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https://www.melchior.fr/sites/melchior/files/cours/PREP%202.3/6.jpg</a:t>
            </a:r>
          </a:p>
          <a:p>
            <a:endParaRPr lang="fr-FR" dirty="0"/>
          </a:p>
          <a:p>
            <a:r>
              <a:rPr lang="fr-FR" dirty="0"/>
              <a:t>https://encrypted-tbn0.gstatic.com/images?q=tbn:ANd9GcSjxbkuATPH5iQUOSVACnWYN2RDZPCaRBtlcA&amp;s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124</a:t>
            </a:fld>
            <a:endParaRPr lang="fr-FR" noProof="0"/>
          </a:p>
        </p:txBody>
      </p:sp>
    </p:spTree>
    <p:extLst>
      <p:ext uri="{BB962C8B-B14F-4D97-AF65-F5344CB8AC3E}">
        <p14:creationId xmlns:p14="http://schemas.microsoft.com/office/powerpoint/2010/main" val="3740238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125</a:t>
            </a:fld>
            <a:endParaRPr lang="fr-FR" noProof="0"/>
          </a:p>
        </p:txBody>
      </p:sp>
    </p:spTree>
    <p:extLst>
      <p:ext uri="{BB962C8B-B14F-4D97-AF65-F5344CB8AC3E}">
        <p14:creationId xmlns:p14="http://schemas.microsoft.com/office/powerpoint/2010/main" val="4225565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observe les différentes terres en imaginant que l’on a commencé à produire sur les terres les plus productives. Ici T1, en vert sont représentés les couts de production. Comme les prix sont supérieur aux couts, il existe une marge. Ricardo évoque le notion de rente. Cette rente est plus ou moins forte en fonction de la productivité des terres. La terre où les couts sont justes équivalent au prix correspond à la terre marginale. Ici T3, la dernier que l’on peut mettre en culture sans faire de perte.</a:t>
            </a:r>
          </a:p>
          <a:p>
            <a:r>
              <a:rPr lang="fr-FR" dirty="0"/>
              <a:t>Lorsque l’économie se développe la population augmente également entraînant une augmentation de la demande de biens agricoles. Les prix montent et avec eux la rente différentielle. Comme les salariés sont sensés être rémunérés au niveau de subsistance, l’augmentation des prix des produits de subsistance entraîne l’augmentation du salaire ouvrier. Ce qui vient réduire les profits des industriels.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126</a:t>
            </a:fld>
            <a:endParaRPr lang="fr-FR" noProof="0"/>
          </a:p>
        </p:txBody>
      </p:sp>
    </p:spTree>
    <p:extLst>
      <p:ext uri="{BB962C8B-B14F-4D97-AF65-F5344CB8AC3E}">
        <p14:creationId xmlns:p14="http://schemas.microsoft.com/office/powerpoint/2010/main" val="426646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C’est ce qui en fait le sel mais également la plus grande faiblesse.    </a:t>
            </a:r>
          </a:p>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6</a:t>
            </a:fld>
            <a:endParaRPr lang="fr-FR" noProof="0"/>
          </a:p>
        </p:txBody>
      </p:sp>
    </p:spTree>
    <p:extLst>
      <p:ext uri="{BB962C8B-B14F-4D97-AF65-F5344CB8AC3E}">
        <p14:creationId xmlns:p14="http://schemas.microsoft.com/office/powerpoint/2010/main" val="4015774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127</a:t>
            </a:fld>
            <a:endParaRPr lang="fr-FR" noProof="0"/>
          </a:p>
        </p:txBody>
      </p:sp>
    </p:spTree>
    <p:extLst>
      <p:ext uri="{BB962C8B-B14F-4D97-AF65-F5344CB8AC3E}">
        <p14:creationId xmlns:p14="http://schemas.microsoft.com/office/powerpoint/2010/main" val="3545278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n’y a pas de progression géométrique de la population. La transition démographie apparait également en Afrique et plus nettement en Asie.</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129</a:t>
            </a:fld>
            <a:endParaRPr lang="fr-FR" noProof="0"/>
          </a:p>
        </p:txBody>
      </p:sp>
    </p:spTree>
    <p:extLst>
      <p:ext uri="{BB962C8B-B14F-4D97-AF65-F5344CB8AC3E}">
        <p14:creationId xmlns:p14="http://schemas.microsoft.com/office/powerpoint/2010/main" val="2675209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Ernest Labrousse </a:t>
            </a:r>
            <a:r>
              <a:rPr lang="fr-FR" dirty="0" err="1"/>
              <a:t>wikipedia</a:t>
            </a:r>
            <a:r>
              <a:rPr lang="fr-FR" dirty="0"/>
              <a:t> : «  </a:t>
            </a:r>
            <a:r>
              <a:rPr lang="fr-FR" i="1" dirty="0"/>
              <a:t>Crise de l'économie française à la fin de l'Ancien Régime et au début de la Révolution</a:t>
            </a:r>
            <a:r>
              <a:rPr lang="fr-FR" dirty="0"/>
              <a:t>. Il y démontre de manière magistrale que l'</a:t>
            </a:r>
            <a:r>
              <a:rPr lang="fr-FR" dirty="0">
                <a:hlinkClick r:id="rId3" tooltip="Histoire des prix (page inexistante)"/>
              </a:rPr>
              <a:t>histoire des prix</a:t>
            </a:r>
            <a:r>
              <a:rPr lang="fr-FR" dirty="0"/>
              <a:t> est inséparable de l'histoire sociale car « le prix du pain est la boussole des fabriques ». Cette étude fait ressortir l'enchaînement des </a:t>
            </a:r>
            <a:r>
              <a:rPr lang="fr-FR" dirty="0">
                <a:hlinkClick r:id="rId4" tooltip="Crise de subsistance"/>
              </a:rPr>
              <a:t>crises de subsistance</a:t>
            </a:r>
            <a:r>
              <a:rPr lang="fr-FR" dirty="0"/>
              <a:t> (qu'on qualifie de modèle de « crise classique » de l'Ancien Régime) mais aussi leurs répercussions sur l'industrie (par la variation de la demande et la pression en retour, à la baisse, sur le volume de l'emploi). «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130</a:t>
            </a:fld>
            <a:endParaRPr lang="fr-FR" noProof="0"/>
          </a:p>
        </p:txBody>
      </p:sp>
    </p:spTree>
    <p:extLst>
      <p:ext uri="{BB962C8B-B14F-4D97-AF65-F5344CB8AC3E}">
        <p14:creationId xmlns:p14="http://schemas.microsoft.com/office/powerpoint/2010/main" val="6996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District industriel, Marshall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10</a:t>
            </a:fld>
            <a:endParaRPr lang="fr-FR" noProof="0"/>
          </a:p>
        </p:txBody>
      </p:sp>
    </p:spTree>
    <p:extLst>
      <p:ext uri="{BB962C8B-B14F-4D97-AF65-F5344CB8AC3E}">
        <p14:creationId xmlns:p14="http://schemas.microsoft.com/office/powerpoint/2010/main" val="401659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L’optique microéconomique implique plus facile la notion de responsabilité individuelle et de chômage volontaire, alors que l’approche macroéconomique soulignera plus facilement la dimension involontaire du chômage. </a:t>
            </a:r>
          </a:p>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13</a:t>
            </a:fld>
            <a:endParaRPr lang="fr-FR" noProof="0"/>
          </a:p>
        </p:txBody>
      </p:sp>
    </p:spTree>
    <p:extLst>
      <p:ext uri="{BB962C8B-B14F-4D97-AF65-F5344CB8AC3E}">
        <p14:creationId xmlns:p14="http://schemas.microsoft.com/office/powerpoint/2010/main" val="172855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22</a:t>
            </a:fld>
            <a:endParaRPr lang="fr-FR" noProof="0"/>
          </a:p>
        </p:txBody>
      </p:sp>
    </p:spTree>
    <p:extLst>
      <p:ext uri="{BB962C8B-B14F-4D97-AF65-F5344CB8AC3E}">
        <p14:creationId xmlns:p14="http://schemas.microsoft.com/office/powerpoint/2010/main" val="25580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Fable du boulanger, ou de l’enfant qui surveille la machine</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29</a:t>
            </a:fld>
            <a:endParaRPr lang="fr-FR" noProof="0"/>
          </a:p>
        </p:txBody>
      </p:sp>
    </p:spTree>
    <p:extLst>
      <p:ext uri="{BB962C8B-B14F-4D97-AF65-F5344CB8AC3E}">
        <p14:creationId xmlns:p14="http://schemas.microsoft.com/office/powerpoint/2010/main" val="94037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Intérêt de l’échange monétaire par rapport au troc, monnaie équivalent générale des échanges, le problème c’est qu’on être tenter d’accumuler de l’argent pour le pouvoir futur qu’il nous confère ou simple pour le prestige que cela confère. Mais alors ça peut conduire à des </a:t>
            </a:r>
            <a:r>
              <a:rPr lang="fr-FR" b="0" dirty="0"/>
              <a:t>dysfonctionnements</a:t>
            </a:r>
          </a:p>
          <a:p>
            <a:r>
              <a:rPr lang="fr-FR" dirty="0"/>
              <a:t> de l’économie. Monnaie à le pouvoir de tout transformer en marchandise et de liquider la civilisation. </a:t>
            </a:r>
          </a:p>
          <a:p>
            <a:r>
              <a:rPr lang="fr-FR" dirty="0"/>
              <a:t>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34</a:t>
            </a:fld>
            <a:endParaRPr lang="fr-FR" noProof="0"/>
          </a:p>
        </p:txBody>
      </p:sp>
    </p:spTree>
    <p:extLst>
      <p:ext uri="{BB962C8B-B14F-4D97-AF65-F5344CB8AC3E}">
        <p14:creationId xmlns:p14="http://schemas.microsoft.com/office/powerpoint/2010/main" val="310237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interdits religieux du moyen-Age ainsi que les règles des corporations encadrent solidement l’activité économique afin qu’elle demeure centrée sur une activité vivrière sans recherche d’accumulation importante ce qui bride la logique capitaliste d’accumulation du capital et de recherche de la croissance. </a:t>
            </a:r>
          </a:p>
        </p:txBody>
      </p:sp>
      <p:sp>
        <p:nvSpPr>
          <p:cNvPr id="4" name="Espace réservé du numéro de diapositive 3"/>
          <p:cNvSpPr>
            <a:spLocks noGrp="1"/>
          </p:cNvSpPr>
          <p:nvPr>
            <p:ph type="sldNum" sz="quarter" idx="5"/>
          </p:nvPr>
        </p:nvSpPr>
        <p:spPr/>
        <p:txBody>
          <a:bodyPr/>
          <a:lstStyle/>
          <a:p>
            <a:pPr rtl="0"/>
            <a:fld id="{DF61EA0F-A667-4B49-8422-0062BC55E249}" type="slidenum">
              <a:rPr lang="fr-FR" noProof="0" smtClean="0"/>
              <a:t>39</a:t>
            </a:fld>
            <a:endParaRPr lang="fr-FR" noProof="0"/>
          </a:p>
        </p:txBody>
      </p:sp>
    </p:spTree>
    <p:extLst>
      <p:ext uri="{BB962C8B-B14F-4D97-AF65-F5344CB8AC3E}">
        <p14:creationId xmlns:p14="http://schemas.microsoft.com/office/powerpoint/2010/main" val="185273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2" name="Titre 1"/>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fr-FR" sz="1800" noProof="0"/>
          </a:p>
        </p:txBody>
      </p:sp>
      <p:cxnSp>
        <p:nvCxnSpPr>
          <p:cNvPr id="12" name="Connecteur droit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re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fr-FR" noProof="0"/>
              <a:t>Modifiez le style du titre</a:t>
            </a:r>
          </a:p>
        </p:txBody>
      </p:sp>
      <p:sp>
        <p:nvSpPr>
          <p:cNvPr id="3" name="Espace réservé du contenu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fr-FR" noProof="0"/>
              <a:t>Modifiez les styles du texte</a:t>
            </a:r>
          </a:p>
          <a:p>
            <a:pPr marL="0" lvl="1" indent="0" rtl="0">
              <a:lnSpc>
                <a:spcPct val="150000"/>
              </a:lnSpc>
              <a:spcBef>
                <a:spcPts val="1000"/>
              </a:spcBef>
              <a:spcAft>
                <a:spcPts val="1200"/>
              </a:spcAft>
              <a:buNone/>
            </a:pPr>
            <a:r>
              <a:rPr lang="fr-FR" noProof="0"/>
              <a:t>Deuxième niveau</a:t>
            </a:r>
          </a:p>
          <a:p>
            <a:pPr marL="0" lvl="2" indent="0" rtl="0">
              <a:lnSpc>
                <a:spcPct val="150000"/>
              </a:lnSpc>
              <a:spcBef>
                <a:spcPts val="1000"/>
              </a:spcBef>
              <a:spcAft>
                <a:spcPts val="1200"/>
              </a:spcAft>
              <a:buNone/>
            </a:pPr>
            <a:r>
              <a:rPr lang="fr-FR" noProof="0"/>
              <a:t>Troisième niveau</a:t>
            </a:r>
          </a:p>
          <a:p>
            <a:pPr marL="0" lvl="3" indent="0" rtl="0">
              <a:lnSpc>
                <a:spcPct val="150000"/>
              </a:lnSpc>
              <a:spcBef>
                <a:spcPts val="1000"/>
              </a:spcBef>
              <a:spcAft>
                <a:spcPts val="1200"/>
              </a:spcAft>
              <a:buNone/>
            </a:pPr>
            <a:r>
              <a:rPr lang="fr-FR" noProof="0"/>
              <a:t>Quatrième niveau</a:t>
            </a:r>
          </a:p>
          <a:p>
            <a:pPr marL="0" lvl="4" indent="0" rtl="0">
              <a:lnSpc>
                <a:spcPct val="150000"/>
              </a:lnSpc>
              <a:spcBef>
                <a:spcPts val="1000"/>
              </a:spcBef>
              <a:spcAft>
                <a:spcPts val="1200"/>
              </a:spcAft>
              <a:buNone/>
            </a:pPr>
            <a:r>
              <a:rPr lang="fr-FR" noProof="0"/>
              <a:t>Cinquième niveau</a:t>
            </a:r>
          </a:p>
        </p:txBody>
      </p:sp>
      <p:sp>
        <p:nvSpPr>
          <p:cNvPr id="6" name="Espace réservé de la date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D73AFFA-A6F2-4B06-B935-9E8D85E79903}" type="datetime1">
              <a:rPr lang="fr-FR" noProof="0" smtClean="0"/>
              <a:t>16/09/2025</a:t>
            </a:fld>
            <a:endParaRPr lang="fr-FR" noProof="0"/>
          </a:p>
        </p:txBody>
      </p:sp>
      <p:sp>
        <p:nvSpPr>
          <p:cNvPr id="7" name="Espace réservé du pied de page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fr-FR" noProof="0"/>
          </a:p>
        </p:txBody>
      </p:sp>
      <p:sp>
        <p:nvSpPr>
          <p:cNvPr id="8" name="Espace réservé du numéro de diapositive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fr-FR" noProof="0" smtClean="0"/>
              <a:pPr/>
              <a:t>‹N°›</a:t>
            </a:fld>
            <a:endParaRPr lang="fr-FR"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800" noProof="0"/>
          </a:p>
        </p:txBody>
      </p:sp>
      <p:sp>
        <p:nvSpPr>
          <p:cNvPr id="2" name="Titre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fr-FR" noProof="0"/>
              <a:t>Modifiez le style du titre</a:t>
            </a:r>
          </a:p>
        </p:txBody>
      </p:sp>
      <p:sp>
        <p:nvSpPr>
          <p:cNvPr id="7" name="Espace réservé du contenu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fr-FR" noProof="0"/>
              <a:t>Modifiez les styles du texte</a:t>
            </a:r>
          </a:p>
          <a:p>
            <a:pPr marL="0" lvl="1" indent="0" rtl="0">
              <a:lnSpc>
                <a:spcPct val="150000"/>
              </a:lnSpc>
              <a:spcBef>
                <a:spcPts val="1000"/>
              </a:spcBef>
              <a:spcAft>
                <a:spcPts val="1200"/>
              </a:spcAft>
              <a:buNone/>
            </a:pPr>
            <a:r>
              <a:rPr lang="fr-FR" noProof="0"/>
              <a:t>Deuxième niveau</a:t>
            </a:r>
          </a:p>
          <a:p>
            <a:pPr marL="0" lvl="2" indent="0" rtl="0">
              <a:lnSpc>
                <a:spcPct val="150000"/>
              </a:lnSpc>
              <a:spcBef>
                <a:spcPts val="1000"/>
              </a:spcBef>
              <a:spcAft>
                <a:spcPts val="1200"/>
              </a:spcAft>
              <a:buNone/>
            </a:pPr>
            <a:r>
              <a:rPr lang="fr-FR" noProof="0"/>
              <a:t>Troisième niveau</a:t>
            </a:r>
          </a:p>
          <a:p>
            <a:pPr marL="0" lvl="3" indent="0" rtl="0">
              <a:lnSpc>
                <a:spcPct val="150000"/>
              </a:lnSpc>
              <a:spcBef>
                <a:spcPts val="1000"/>
              </a:spcBef>
              <a:spcAft>
                <a:spcPts val="1200"/>
              </a:spcAft>
              <a:buNone/>
            </a:pPr>
            <a:r>
              <a:rPr lang="fr-FR" noProof="0"/>
              <a:t>Quatrième niveau</a:t>
            </a:r>
          </a:p>
          <a:p>
            <a:pPr marL="0" lvl="4" indent="0" rtl="0">
              <a:lnSpc>
                <a:spcPct val="150000"/>
              </a:lnSpc>
              <a:spcBef>
                <a:spcPts val="1000"/>
              </a:spcBef>
              <a:spcAft>
                <a:spcPts val="1200"/>
              </a:spcAft>
              <a:buNone/>
            </a:pPr>
            <a:r>
              <a:rPr lang="fr-FR" noProof="0"/>
              <a:t>Cinquième niveau</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fr-FR" sz="1800" noProof="0"/>
          </a:p>
        </p:txBody>
      </p:sp>
      <p:sp>
        <p:nvSpPr>
          <p:cNvPr id="2" name="Espace réservé du titre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fr-FR" noProof="0"/>
              <a:t>Modifiez le style du titre</a:t>
            </a:r>
          </a:p>
        </p:txBody>
      </p:sp>
      <p:sp>
        <p:nvSpPr>
          <p:cNvPr id="3" name="Espace réservé du texte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61B589D6-0A3B-49A2-A2F1-A1288C62EC4C}" type="datetime1">
              <a:rPr lang="fr-FR" noProof="0" smtClean="0"/>
              <a:t>16/09/2025</a:t>
            </a:fld>
            <a:endParaRPr lang="fr-FR" noProof="0"/>
          </a:p>
        </p:txBody>
      </p:sp>
      <p:sp>
        <p:nvSpPr>
          <p:cNvPr id="5" name="Espace réservé du pied de page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fr-FR" noProof="0" smtClean="0"/>
              <a:pPr/>
              <a:t>‹N°›</a:t>
            </a:fld>
            <a:endParaRPr lang="fr-FR" noProof="0"/>
          </a:p>
        </p:txBody>
      </p:sp>
      <p:cxnSp>
        <p:nvCxnSpPr>
          <p:cNvPr id="8" name="Connecteur droit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0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hyperlink" Target="https://www.geo.fr/histoire/grande-famine-irlandaise-la-faute-a-londres-211834"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1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24.xml.rels><?xml version="1.0" encoding="UTF-8" standalone="yes"?>
<Relationships xmlns="http://schemas.openxmlformats.org/package/2006/relationships"><Relationship Id="rId3" Type="http://schemas.openxmlformats.org/officeDocument/2006/relationships/image" Target="../media/image45.webp"/><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1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citeco.fr/histoire-pensee-economique/index.php"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hyperlink" Target="https://www.insee.fr/fr/information/7768619"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9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8200" y="1164324"/>
            <a:ext cx="10515600" cy="2387600"/>
          </a:xfrm>
        </p:spPr>
        <p:txBody>
          <a:bodyPr rtlCol="0" anchor="ctr" anchorCtr="0">
            <a:normAutofit/>
          </a:bodyPr>
          <a:lstStyle/>
          <a:p>
            <a:pPr algn="ctr" rtl="0"/>
            <a:r>
              <a:rPr lang="fr-FR" sz="6600" dirty="0">
                <a:solidFill>
                  <a:schemeClr val="bg1"/>
                </a:solidFill>
              </a:rPr>
              <a:t>Principes d’économie </a:t>
            </a:r>
          </a:p>
        </p:txBody>
      </p:sp>
      <p:sp>
        <p:nvSpPr>
          <p:cNvPr id="3" name="Sous-titre 2"/>
          <p:cNvSpPr>
            <a:spLocks noGrp="1"/>
          </p:cNvSpPr>
          <p:nvPr>
            <p:ph type="subTitle" idx="4294967295"/>
          </p:nvPr>
        </p:nvSpPr>
        <p:spPr>
          <a:xfrm>
            <a:off x="277403" y="3129751"/>
            <a:ext cx="11681716" cy="1352113"/>
          </a:xfrm>
        </p:spPr>
        <p:txBody>
          <a:bodyPr rtlCol="0">
            <a:normAutofit lnSpcReduction="10000"/>
          </a:bodyPr>
          <a:lstStyle/>
          <a:p>
            <a:pPr marL="0" indent="0" algn="ctr" rtl="0">
              <a:buNone/>
            </a:pPr>
            <a:r>
              <a:rPr lang="fr-FR" sz="2400" b="1" dirty="0">
                <a:solidFill>
                  <a:schemeClr val="bg1"/>
                </a:solidFill>
                <a:latin typeface="+mj-lt"/>
              </a:rPr>
              <a:t>Mickaël Clévenot</a:t>
            </a:r>
          </a:p>
          <a:p>
            <a:pPr marL="0" indent="0" algn="ctr" rtl="0">
              <a:buNone/>
            </a:pPr>
            <a:r>
              <a:rPr lang="fr-FR" sz="2400" b="1" dirty="0">
                <a:solidFill>
                  <a:schemeClr val="bg1"/>
                </a:solidFill>
                <a:latin typeface="+mj-lt"/>
              </a:rPr>
              <a:t>(Année 2025-2026)</a:t>
            </a:r>
          </a:p>
        </p:txBody>
      </p:sp>
      <p:pic>
        <p:nvPicPr>
          <p:cNvPr id="5" name="Image 4">
            <a:extLst>
              <a:ext uri="{FF2B5EF4-FFF2-40B4-BE49-F238E27FC236}">
                <a16:creationId xmlns:a16="http://schemas.microsoft.com/office/drawing/2014/main" id="{1811292A-296F-A7D8-2AEC-A61F5EEFD3C7}"/>
              </a:ext>
            </a:extLst>
          </p:cNvPr>
          <p:cNvPicPr>
            <a:picLocks noChangeAspect="1"/>
          </p:cNvPicPr>
          <p:nvPr/>
        </p:nvPicPr>
        <p:blipFill>
          <a:blip r:embed="rId3"/>
          <a:stretch>
            <a:fillRect/>
          </a:stretch>
        </p:blipFill>
        <p:spPr>
          <a:xfrm>
            <a:off x="9941100" y="350820"/>
            <a:ext cx="1937323" cy="1137793"/>
          </a:xfrm>
          <a:prstGeom prst="rect">
            <a:avLst/>
          </a:prstGeom>
        </p:spPr>
      </p:pic>
    </p:spTree>
    <p:extLst>
      <p:ext uri="{BB962C8B-B14F-4D97-AF65-F5344CB8AC3E}">
        <p14:creationId xmlns:p14="http://schemas.microsoft.com/office/powerpoint/2010/main" val="2471807738"/>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06161C-11A1-E41E-4ACC-CD79DC5F1969}"/>
              </a:ext>
            </a:extLst>
          </p:cNvPr>
          <p:cNvSpPr>
            <a:spLocks noGrp="1"/>
          </p:cNvSpPr>
          <p:nvPr>
            <p:ph type="title"/>
          </p:nvPr>
        </p:nvSpPr>
        <p:spPr/>
        <p:txBody>
          <a:bodyPr/>
          <a:lstStyle/>
          <a:p>
            <a:r>
              <a:rPr lang="fr-FR" dirty="0"/>
              <a:t>Le niveau mésoéconomique</a:t>
            </a:r>
          </a:p>
        </p:txBody>
      </p:sp>
      <p:sp>
        <p:nvSpPr>
          <p:cNvPr id="3" name="Espace réservé du contenu 2">
            <a:extLst>
              <a:ext uri="{FF2B5EF4-FFF2-40B4-BE49-F238E27FC236}">
                <a16:creationId xmlns:a16="http://schemas.microsoft.com/office/drawing/2014/main" id="{A5D81AAD-07F1-F346-00B7-B0714D59B55E}"/>
              </a:ext>
            </a:extLst>
          </p:cNvPr>
          <p:cNvSpPr>
            <a:spLocks noGrp="1"/>
          </p:cNvSpPr>
          <p:nvPr>
            <p:ph sz="quarter" idx="13"/>
          </p:nvPr>
        </p:nvSpPr>
        <p:spPr>
          <a:xfrm>
            <a:off x="539496" y="2560320"/>
            <a:ext cx="11164824" cy="3977640"/>
          </a:xfrm>
        </p:spPr>
        <p:txBody>
          <a:bodyPr>
            <a:normAutofit fontScale="92500"/>
          </a:bodyPr>
          <a:lstStyle/>
          <a:p>
            <a:r>
              <a:rPr lang="fr-FR" dirty="0"/>
              <a:t>Le niveau mésoéconomique s'intéresse au fonctionnement de l'économie au niveau des filières, des branches, des secteurs, des réseaux d’activité.</a:t>
            </a:r>
          </a:p>
          <a:p>
            <a:r>
              <a:rPr lang="fr-FR" dirty="0"/>
              <a:t>C'est à dire qu'on s'intéresse à un ensemble d'agents économiques en interactions.</a:t>
            </a:r>
          </a:p>
          <a:p>
            <a:r>
              <a:rPr lang="fr-FR" dirty="0"/>
              <a:t> Ces interactions vont permettre de faire émerger le phénomène d'externalité.</a:t>
            </a:r>
          </a:p>
          <a:p>
            <a:r>
              <a:rPr lang="fr-FR" dirty="0"/>
              <a:t>Pour expliquer la compétitivité de certains secteurs on mobilise, l'approche mésoéconomie. Ce sera également le cas pour l'analyse du développement d'un région, etc.</a:t>
            </a:r>
          </a:p>
        </p:txBody>
      </p:sp>
    </p:spTree>
    <p:extLst>
      <p:ext uri="{BB962C8B-B14F-4D97-AF65-F5344CB8AC3E}">
        <p14:creationId xmlns:p14="http://schemas.microsoft.com/office/powerpoint/2010/main" val="146793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7A8826-DBB0-621E-E48D-F0657E3F7B4E}"/>
              </a:ext>
            </a:extLst>
          </p:cNvPr>
          <p:cNvSpPr>
            <a:spLocks noGrp="1"/>
          </p:cNvSpPr>
          <p:nvPr>
            <p:ph type="title"/>
          </p:nvPr>
        </p:nvSpPr>
        <p:spPr/>
        <p:txBody>
          <a:bodyPr/>
          <a:lstStyle/>
          <a:p>
            <a:r>
              <a:rPr lang="fr-FR" dirty="0"/>
              <a:t>Exercice PIB 1</a:t>
            </a:r>
          </a:p>
        </p:txBody>
      </p:sp>
      <p:sp>
        <p:nvSpPr>
          <p:cNvPr id="3" name="Espace réservé du contenu 2">
            <a:extLst>
              <a:ext uri="{FF2B5EF4-FFF2-40B4-BE49-F238E27FC236}">
                <a16:creationId xmlns:a16="http://schemas.microsoft.com/office/drawing/2014/main" id="{83482DFE-F868-D5C1-A99D-6CE698F84912}"/>
              </a:ext>
            </a:extLst>
          </p:cNvPr>
          <p:cNvSpPr>
            <a:spLocks noGrp="1"/>
          </p:cNvSpPr>
          <p:nvPr>
            <p:ph sz="quarter" idx="13"/>
          </p:nvPr>
        </p:nvSpPr>
        <p:spPr/>
        <p:txBody>
          <a:bodyPr/>
          <a:lstStyle/>
          <a:p>
            <a:r>
              <a:rPr lang="fr-FR" dirty="0"/>
              <a:t>Calculez la variation du PIB en valeur entre le T4 et T1</a:t>
            </a: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E6E0E287-D60A-0EEC-7219-60EDCAD57AB0}"/>
                  </a:ext>
                </a:extLst>
              </p:cNvPr>
              <p:cNvSpPr txBox="1"/>
              <p:nvPr/>
            </p:nvSpPr>
            <p:spPr>
              <a:xfrm>
                <a:off x="1153160" y="4645815"/>
                <a:ext cx="6924040" cy="512769"/>
              </a:xfrm>
              <a:prstGeom prst="rect">
                <a:avLst/>
              </a:prstGeom>
              <a:noFill/>
            </p:spPr>
            <p:txBody>
              <a:bodyPr wrap="square" lIns="0" tIns="0" rIns="0" bIns="0" rtlCol="0">
                <a:spAutoFit/>
              </a:bodyPr>
              <a:lstStyle/>
              <a:p>
                <a:r>
                  <a:rPr lang="en-US" dirty="0"/>
                  <a:t>Taux de </a:t>
                </a:r>
                <a:r>
                  <a:rPr lang="en-US" dirty="0" err="1"/>
                  <a:t>croissance</a:t>
                </a:r>
                <a:r>
                  <a:rPr lang="en-US" dirty="0"/>
                  <a:t> </a:t>
                </a:r>
                <a14:m>
                  <m:oMath xmlns:m="http://schemas.openxmlformats.org/officeDocument/2006/math">
                    <m:r>
                      <a:rPr lang="en-US" i="1" smtClean="0">
                        <a:latin typeface="Cambria Math" panose="02040503050406030204" pitchFamily="18" charset="0"/>
                      </a:rPr>
                      <m:t>=</m:t>
                    </m:r>
                    <m:f>
                      <m:fPr>
                        <m:ctrlPr>
                          <a:rPr lang="en-US" i="1" smtClean="0">
                            <a:latin typeface="Cambria Math" panose="02040503050406030204" pitchFamily="18" charset="0"/>
                          </a:rPr>
                        </m:ctrlPr>
                      </m:fPr>
                      <m:num>
                        <m:r>
                          <m:rPr>
                            <m:sty m:val="p"/>
                          </m:rPr>
                          <a:rPr lang="el-GR" i="1">
                            <a:latin typeface="Cambria Math" panose="02040503050406030204" pitchFamily="18" charset="0"/>
                          </a:rPr>
                          <m:t>Δ</m:t>
                        </m:r>
                        <m:r>
                          <m:rPr>
                            <m:nor/>
                          </m:rPr>
                          <a:rPr lang="fr-FR" dirty="0"/>
                          <m:t> </m:t>
                        </m:r>
                        <m:r>
                          <m:rPr>
                            <m:nor/>
                          </m:rPr>
                          <a:rPr lang="fr-FR" dirty="0"/>
                          <m:t>PIB</m:t>
                        </m:r>
                        <m:r>
                          <m:rPr>
                            <m:nor/>
                          </m:rPr>
                          <a:rPr lang="fr-FR" dirty="0"/>
                          <m:t> </m:t>
                        </m:r>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𝑃𝐼𝐵</m:t>
                            </m:r>
                          </m:e>
                          <m:sub>
                            <m:r>
                              <a:rPr lang="fr-FR" b="0" i="1" smtClean="0">
                                <a:latin typeface="Cambria Math" panose="02040503050406030204" pitchFamily="18" charset="0"/>
                              </a:rPr>
                              <m:t>(</m:t>
                            </m:r>
                            <m:r>
                              <a:rPr lang="fr-FR" b="0" i="1" smtClean="0">
                                <a:latin typeface="Cambria Math" panose="02040503050406030204" pitchFamily="18" charset="0"/>
                              </a:rPr>
                              <m:t>𝑡</m:t>
                            </m:r>
                            <m:r>
                              <a:rPr lang="fr-FR" b="0" i="1" smtClean="0">
                                <a:latin typeface="Cambria Math" panose="02040503050406030204" pitchFamily="18" charset="0"/>
                              </a:rPr>
                              <m:t>−1)</m:t>
                            </m:r>
                          </m:sub>
                        </m:sSub>
                        <m:r>
                          <a:rPr lang="fr-FR" b="0" i="1" smtClean="0">
                            <a:latin typeface="Cambria Math" panose="02040503050406030204" pitchFamily="18" charset="0"/>
                          </a:rPr>
                          <m:t> </m:t>
                        </m:r>
                      </m:den>
                    </m:f>
                    <m:r>
                      <a:rPr lang="fr-FR" b="0" i="1" smtClean="0">
                        <a:latin typeface="Cambria Math" panose="02040503050406030204" pitchFamily="18" charset="0"/>
                      </a:rPr>
                      <m:t>∗100 =</m:t>
                    </m:r>
                    <m:f>
                      <m:fPr>
                        <m:ctrlPr>
                          <a:rPr lang="fr-FR" b="0" i="1" smtClean="0">
                            <a:latin typeface="Cambria Math" panose="02040503050406030204" pitchFamily="18" charset="0"/>
                          </a:rPr>
                        </m:ctrlPr>
                      </m:fPr>
                      <m:num>
                        <m:d>
                          <m:dPr>
                            <m:ctrlPr>
                              <a:rPr lang="fr-FR" b="0" i="1" smtClean="0">
                                <a:latin typeface="Cambria Math" panose="02040503050406030204" pitchFamily="18" charset="0"/>
                              </a:rPr>
                            </m:ctrlPr>
                          </m:dPr>
                          <m:e>
                            <m:r>
                              <a:rPr lang="fr-FR" b="0" i="1" smtClean="0">
                                <a:latin typeface="Cambria Math" panose="02040503050406030204" pitchFamily="18" charset="0"/>
                              </a:rPr>
                              <m:t>2636−1892</m:t>
                            </m:r>
                          </m:e>
                        </m:d>
                      </m:num>
                      <m:den>
                        <m:r>
                          <a:rPr lang="fr-FR" b="0" i="1" smtClean="0">
                            <a:latin typeface="Cambria Math" panose="02040503050406030204" pitchFamily="18" charset="0"/>
                          </a:rPr>
                          <m:t>1892</m:t>
                        </m:r>
                      </m:den>
                    </m:f>
                    <m:r>
                      <a:rPr lang="fr-FR" b="0" i="1" smtClean="0">
                        <a:latin typeface="Cambria Math" panose="02040503050406030204" pitchFamily="18" charset="0"/>
                      </a:rPr>
                      <m:t>∗100=39,3%</m:t>
                    </m:r>
                  </m:oMath>
                </a14:m>
                <a:endParaRPr lang="fr-FR" dirty="0"/>
              </a:p>
            </p:txBody>
          </p:sp>
        </mc:Choice>
        <mc:Fallback xmlns="">
          <p:sp>
            <p:nvSpPr>
              <p:cNvPr id="6" name="ZoneTexte 5">
                <a:extLst>
                  <a:ext uri="{FF2B5EF4-FFF2-40B4-BE49-F238E27FC236}">
                    <a16:creationId xmlns:a16="http://schemas.microsoft.com/office/drawing/2014/main" id="{E6E0E287-D60A-0EEC-7219-60EDCAD57AB0}"/>
                  </a:ext>
                </a:extLst>
              </p:cNvPr>
              <p:cNvSpPr txBox="1">
                <a:spLocks noRot="1" noChangeAspect="1" noMove="1" noResize="1" noEditPoints="1" noAdjustHandles="1" noChangeArrowheads="1" noChangeShapeType="1" noTextEdit="1"/>
              </p:cNvSpPr>
              <p:nvPr/>
            </p:nvSpPr>
            <p:spPr>
              <a:xfrm>
                <a:off x="1153160" y="4645815"/>
                <a:ext cx="6924040" cy="512769"/>
              </a:xfrm>
              <a:prstGeom prst="rect">
                <a:avLst/>
              </a:prstGeom>
              <a:blipFill>
                <a:blip r:embed="rId2"/>
                <a:stretch>
                  <a:fillRect l="-2025" b="-357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7B68F194-2909-59BD-93E7-52B09B0CEBBE}"/>
                  </a:ext>
                </a:extLst>
              </p:cNvPr>
              <p:cNvSpPr txBox="1"/>
              <p:nvPr/>
            </p:nvSpPr>
            <p:spPr>
              <a:xfrm>
                <a:off x="521207" y="3291839"/>
                <a:ext cx="8633425" cy="693138"/>
              </a:xfrm>
              <a:prstGeom prst="rect">
                <a:avLst/>
              </a:prstGeom>
              <a:noFill/>
            </p:spPr>
            <p:txBody>
              <a:bodyPr wrap="square" lIns="0" tIns="0" rIns="0" bIns="0" rtlCol="0">
                <a:spAutoFit/>
              </a:bodyPr>
              <a:lstStyle/>
              <a:p>
                <a14:m>
                  <m:oMath xmlns:m="http://schemas.openxmlformats.org/officeDocument/2006/math">
                    <m:f>
                      <m:fPr>
                        <m:ctrlPr>
                          <a:rPr lang="fr-FR" sz="2800" i="1" smtClean="0">
                            <a:latin typeface="Cambria Math" panose="02040503050406030204" pitchFamily="18" charset="0"/>
                          </a:rPr>
                        </m:ctrlPr>
                      </m:fPr>
                      <m:num>
                        <m:nary>
                          <m:naryPr>
                            <m:chr m:val="∑"/>
                            <m:subHide m:val="on"/>
                            <m:supHide m:val="on"/>
                            <m:ctrlPr>
                              <a:rPr lang="fr-FR" sz="2800" i="1" smtClean="0">
                                <a:latin typeface="Cambria Math" panose="02040503050406030204" pitchFamily="18" charset="0"/>
                              </a:rPr>
                            </m:ctrlPr>
                          </m:naryPr>
                          <m:sub/>
                          <m:sup/>
                          <m:e>
                            <m:r>
                              <a:rPr lang="fr-FR" sz="2800" b="0" i="1" smtClean="0">
                                <a:latin typeface="Cambria Math" panose="02040503050406030204" pitchFamily="18" charset="0"/>
                              </a:rPr>
                              <m:t>𝑃𝑡</m:t>
                            </m:r>
                            <m:r>
                              <a:rPr lang="fr-FR" sz="2800" b="0" i="1" smtClean="0">
                                <a:latin typeface="Cambria Math" panose="02040503050406030204" pitchFamily="18" charset="0"/>
                              </a:rPr>
                              <m:t>4 ∗</m:t>
                            </m:r>
                            <m:r>
                              <a:rPr lang="fr-FR" sz="2800" b="0" i="1" smtClean="0">
                                <a:latin typeface="Cambria Math" panose="02040503050406030204" pitchFamily="18" charset="0"/>
                              </a:rPr>
                              <m:t>𝑄𝑡</m:t>
                            </m:r>
                            <m:r>
                              <a:rPr lang="fr-FR" sz="2800" b="0" i="1" smtClean="0">
                                <a:latin typeface="Cambria Math" panose="02040503050406030204" pitchFamily="18" charset="0"/>
                              </a:rPr>
                              <m:t>4</m:t>
                            </m:r>
                          </m:e>
                        </m:nary>
                      </m:num>
                      <m:den>
                        <m:nary>
                          <m:naryPr>
                            <m:chr m:val="∑"/>
                            <m:subHide m:val="on"/>
                            <m:supHide m:val="on"/>
                            <m:ctrlPr>
                              <a:rPr lang="fr-FR" sz="2800" i="1" smtClean="0">
                                <a:latin typeface="Cambria Math" panose="02040503050406030204" pitchFamily="18" charset="0"/>
                              </a:rPr>
                            </m:ctrlPr>
                          </m:naryPr>
                          <m:sub/>
                          <m:sup/>
                          <m:e>
                            <m:r>
                              <a:rPr lang="fr-FR" sz="2800" b="0" i="1" smtClean="0">
                                <a:latin typeface="Cambria Math" panose="02040503050406030204" pitchFamily="18" charset="0"/>
                              </a:rPr>
                              <m:t>𝑃𝑡</m:t>
                            </m:r>
                            <m:r>
                              <a:rPr lang="fr-FR" sz="2800" b="0" i="1" smtClean="0">
                                <a:latin typeface="Cambria Math" panose="02040503050406030204" pitchFamily="18" charset="0"/>
                              </a:rPr>
                              <m:t>1∗</m:t>
                            </m:r>
                            <m:r>
                              <a:rPr lang="fr-FR" sz="2800" b="0" i="1" smtClean="0">
                                <a:latin typeface="Cambria Math" panose="02040503050406030204" pitchFamily="18" charset="0"/>
                              </a:rPr>
                              <m:t>𝑄𝑡</m:t>
                            </m:r>
                            <m:r>
                              <a:rPr lang="fr-FR" sz="2800" b="0" i="1" smtClean="0">
                                <a:latin typeface="Cambria Math" panose="02040503050406030204" pitchFamily="18" charset="0"/>
                              </a:rPr>
                              <m:t>1</m:t>
                            </m:r>
                          </m:e>
                        </m:nary>
                      </m:den>
                    </m:f>
                    <m:r>
                      <a:rPr lang="fr-FR" sz="2800" i="1" smtClean="0">
                        <a:latin typeface="Cambria Math" panose="02040503050406030204" pitchFamily="18" charset="0"/>
                      </a:rPr>
                      <m:t>=</m:t>
                    </m:r>
                    <m:f>
                      <m:fPr>
                        <m:ctrlPr>
                          <a:rPr lang="fr-FR" sz="2800" i="1" smtClean="0">
                            <a:latin typeface="Cambria Math" panose="02040503050406030204" pitchFamily="18" charset="0"/>
                          </a:rPr>
                        </m:ctrlPr>
                      </m:fPr>
                      <m:num>
                        <m:d>
                          <m:dPr>
                            <m:ctrlPr>
                              <a:rPr lang="fr-FR" sz="2800" i="1" smtClean="0">
                                <a:latin typeface="Cambria Math" panose="02040503050406030204" pitchFamily="18" charset="0"/>
                              </a:rPr>
                            </m:ctrlPr>
                          </m:dPr>
                          <m:e>
                            <m:r>
                              <a:rPr lang="fr-FR" sz="2800" b="0" i="1" smtClean="0">
                                <a:latin typeface="Cambria Math" panose="02040503050406030204" pitchFamily="18" charset="0"/>
                              </a:rPr>
                              <m:t>22∗110+24∗9</m:t>
                            </m:r>
                          </m:e>
                        </m:d>
                      </m:num>
                      <m:den>
                        <m:d>
                          <m:dPr>
                            <m:ctrlPr>
                              <a:rPr lang="fr-FR" sz="2800" i="1" smtClean="0">
                                <a:latin typeface="Cambria Math" panose="02040503050406030204" pitchFamily="18" charset="0"/>
                              </a:rPr>
                            </m:ctrlPr>
                          </m:dPr>
                          <m:e>
                            <m:r>
                              <a:rPr lang="fr-FR" sz="2800" b="0" i="1" smtClean="0">
                                <a:latin typeface="Cambria Math" panose="02040503050406030204" pitchFamily="18" charset="0"/>
                              </a:rPr>
                              <m:t>17∗96+20∗13</m:t>
                            </m:r>
                          </m:e>
                        </m:d>
                      </m:den>
                    </m:f>
                  </m:oMath>
                </a14:m>
                <a:r>
                  <a:rPr lang="fr-FR" sz="2800" dirty="0"/>
                  <a:t>=</a:t>
                </a:r>
                <a14:m>
                  <m:oMath xmlns:m="http://schemas.openxmlformats.org/officeDocument/2006/math">
                    <m:f>
                      <m:fPr>
                        <m:ctrlPr>
                          <a:rPr lang="fr-FR" sz="2800" i="1" dirty="0" smtClean="0">
                            <a:latin typeface="Cambria Math" panose="02040503050406030204" pitchFamily="18" charset="0"/>
                          </a:rPr>
                        </m:ctrlPr>
                      </m:fPr>
                      <m:num>
                        <m:r>
                          <a:rPr lang="fr-FR" sz="2800" b="0" i="1" dirty="0" smtClean="0">
                            <a:latin typeface="Cambria Math" panose="02040503050406030204" pitchFamily="18" charset="0"/>
                          </a:rPr>
                          <m:t>2636</m:t>
                        </m:r>
                      </m:num>
                      <m:den>
                        <m:r>
                          <a:rPr lang="fr-FR" sz="2800" b="0" i="1" dirty="0" smtClean="0">
                            <a:latin typeface="Cambria Math" panose="02040503050406030204" pitchFamily="18" charset="0"/>
                          </a:rPr>
                          <m:t>1892</m:t>
                        </m:r>
                      </m:den>
                    </m:f>
                    <m:r>
                      <a:rPr lang="fr-FR" sz="2800" i="1" dirty="0" smtClean="0">
                        <a:latin typeface="Cambria Math" panose="02040503050406030204" pitchFamily="18" charset="0"/>
                      </a:rPr>
                      <m:t>=</m:t>
                    </m:r>
                  </m:oMath>
                </a14:m>
                <a:r>
                  <a:rPr lang="fr-FR" sz="2800" dirty="0"/>
                  <a:t>1,393</a:t>
                </a:r>
              </a:p>
            </p:txBody>
          </p:sp>
        </mc:Choice>
        <mc:Fallback xmlns="">
          <p:sp>
            <p:nvSpPr>
              <p:cNvPr id="7" name="ZoneTexte 6">
                <a:extLst>
                  <a:ext uri="{FF2B5EF4-FFF2-40B4-BE49-F238E27FC236}">
                    <a16:creationId xmlns:a16="http://schemas.microsoft.com/office/drawing/2014/main" id="{7B68F194-2909-59BD-93E7-52B09B0CEBBE}"/>
                  </a:ext>
                </a:extLst>
              </p:cNvPr>
              <p:cNvSpPr txBox="1">
                <a:spLocks noRot="1" noChangeAspect="1" noMove="1" noResize="1" noEditPoints="1" noAdjustHandles="1" noChangeArrowheads="1" noChangeShapeType="1" noTextEdit="1"/>
              </p:cNvSpPr>
              <p:nvPr/>
            </p:nvSpPr>
            <p:spPr>
              <a:xfrm>
                <a:off x="521207" y="3291839"/>
                <a:ext cx="8633425" cy="693138"/>
              </a:xfrm>
              <a:prstGeom prst="rect">
                <a:avLst/>
              </a:prstGeom>
              <a:blipFill>
                <a:blip r:embed="rId3"/>
                <a:stretch>
                  <a:fillRect b="-7895"/>
                </a:stretch>
              </a:blipFill>
            </p:spPr>
            <p:txBody>
              <a:bodyPr/>
              <a:lstStyle/>
              <a:p>
                <a:r>
                  <a:rPr lang="fr-FR">
                    <a:noFill/>
                  </a:rPr>
                  <a:t> </a:t>
                </a:r>
              </a:p>
            </p:txBody>
          </p:sp>
        </mc:Fallback>
      </mc:AlternateContent>
    </p:spTree>
    <p:extLst>
      <p:ext uri="{BB962C8B-B14F-4D97-AF65-F5344CB8AC3E}">
        <p14:creationId xmlns:p14="http://schemas.microsoft.com/office/powerpoint/2010/main" val="20443400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C69FFF-A4DC-9818-F511-71B8B80CD3B2}"/>
              </a:ext>
            </a:extLst>
          </p:cNvPr>
          <p:cNvSpPr>
            <a:spLocks noGrp="1"/>
          </p:cNvSpPr>
          <p:nvPr>
            <p:ph type="title"/>
          </p:nvPr>
        </p:nvSpPr>
        <p:spPr>
          <a:xfrm>
            <a:off x="500136" y="669246"/>
            <a:ext cx="10984329" cy="1436801"/>
          </a:xfrm>
        </p:spPr>
        <p:txBody>
          <a:bodyPr>
            <a:normAutofit fontScale="90000"/>
          </a:bodyPr>
          <a:lstStyle/>
          <a:p>
            <a:r>
              <a:rPr lang="fr-FR" dirty="0"/>
              <a:t>On peut calculer la variation ou le taux de croissance pour toutes les périodes : </a:t>
            </a:r>
            <a:br>
              <a:rPr lang="fr-FR" dirty="0"/>
            </a:br>
            <a:endParaRPr lang="fr-FR" dirty="0"/>
          </a:p>
        </p:txBody>
      </p:sp>
      <p:sp>
        <p:nvSpPr>
          <p:cNvPr id="3" name="Espace réservé du contenu 2">
            <a:extLst>
              <a:ext uri="{FF2B5EF4-FFF2-40B4-BE49-F238E27FC236}">
                <a16:creationId xmlns:a16="http://schemas.microsoft.com/office/drawing/2014/main" id="{8CD94A5F-7C0B-B1CF-5096-A36050B0E07C}"/>
              </a:ext>
            </a:extLst>
          </p:cNvPr>
          <p:cNvSpPr>
            <a:spLocks noGrp="1"/>
          </p:cNvSpPr>
          <p:nvPr>
            <p:ph sz="quarter" idx="13"/>
          </p:nvPr>
        </p:nvSpPr>
        <p:spPr>
          <a:xfrm>
            <a:off x="539496" y="2560320"/>
            <a:ext cx="10784178" cy="3977640"/>
          </a:xfrm>
        </p:spPr>
        <p:txBody>
          <a:bodyPr/>
          <a:lstStyle/>
          <a:p>
            <a:endParaRPr lang="fr-FR" dirty="0"/>
          </a:p>
        </p:txBody>
      </p:sp>
      <p:pic>
        <p:nvPicPr>
          <p:cNvPr id="11" name="Image 10">
            <a:extLst>
              <a:ext uri="{FF2B5EF4-FFF2-40B4-BE49-F238E27FC236}">
                <a16:creationId xmlns:a16="http://schemas.microsoft.com/office/drawing/2014/main" id="{A468749F-459B-36DC-CA97-17760367CAF3}"/>
              </a:ext>
            </a:extLst>
          </p:cNvPr>
          <p:cNvPicPr>
            <a:picLocks noChangeAspect="1"/>
          </p:cNvPicPr>
          <p:nvPr/>
        </p:nvPicPr>
        <p:blipFill>
          <a:blip r:embed="rId2"/>
          <a:stretch>
            <a:fillRect/>
          </a:stretch>
        </p:blipFill>
        <p:spPr>
          <a:xfrm>
            <a:off x="265813" y="2371725"/>
            <a:ext cx="11685182" cy="3656935"/>
          </a:xfrm>
          <a:prstGeom prst="rect">
            <a:avLst/>
          </a:prstGeom>
        </p:spPr>
      </p:pic>
    </p:spTree>
    <p:extLst>
      <p:ext uri="{BB962C8B-B14F-4D97-AF65-F5344CB8AC3E}">
        <p14:creationId xmlns:p14="http://schemas.microsoft.com/office/powerpoint/2010/main" val="7793110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400B7-F66B-E7AA-F306-684C5A3204AE}"/>
              </a:ext>
            </a:extLst>
          </p:cNvPr>
          <p:cNvSpPr>
            <a:spLocks noGrp="1"/>
          </p:cNvSpPr>
          <p:nvPr>
            <p:ph type="title"/>
          </p:nvPr>
        </p:nvSpPr>
        <p:spPr/>
        <p:txBody>
          <a:bodyPr/>
          <a:lstStyle/>
          <a:p>
            <a:r>
              <a:rPr lang="fr-FR" dirty="0"/>
              <a:t>Problème de mesure</a:t>
            </a:r>
          </a:p>
        </p:txBody>
      </p:sp>
      <p:sp>
        <p:nvSpPr>
          <p:cNvPr id="3" name="Espace réservé du contenu 2">
            <a:extLst>
              <a:ext uri="{FF2B5EF4-FFF2-40B4-BE49-F238E27FC236}">
                <a16:creationId xmlns:a16="http://schemas.microsoft.com/office/drawing/2014/main" id="{76B249B2-7AC4-2ACF-58D2-782000C09BA6}"/>
              </a:ext>
            </a:extLst>
          </p:cNvPr>
          <p:cNvSpPr>
            <a:spLocks noGrp="1"/>
          </p:cNvSpPr>
          <p:nvPr>
            <p:ph sz="quarter" idx="13"/>
          </p:nvPr>
        </p:nvSpPr>
        <p:spPr>
          <a:xfrm>
            <a:off x="539495" y="2560320"/>
            <a:ext cx="11411499" cy="3977640"/>
          </a:xfrm>
        </p:spPr>
        <p:txBody>
          <a:bodyPr>
            <a:normAutofit fontScale="77500" lnSpcReduction="20000"/>
          </a:bodyPr>
          <a:lstStyle/>
          <a:p>
            <a:r>
              <a:rPr lang="fr-FR" dirty="0"/>
              <a:t>Pour connaitre la variation « vrai », en volume du PIB, il faut pouvoir faire la différence entre les variations qui tiennent à des variations de prix, de l’inflation et ce qui tient à une augmentation des quantités. </a:t>
            </a:r>
          </a:p>
          <a:p>
            <a:r>
              <a:rPr lang="fr-FR" dirty="0"/>
              <a:t>Au niveau PIB en valeur, il faudrait pouvoir disposer d’un indice des prix moyen pour déflater le PIB. Le problème est que les prix des différents produits varient différemment. </a:t>
            </a:r>
          </a:p>
          <a:p>
            <a:r>
              <a:rPr lang="fr-FR" dirty="0"/>
              <a:t>Partir des quantités des produits pour avoir un PIB en volume ne tient pas car on ne peut agréer des produits dont les unités sont différents (kilo, litre, etc.) </a:t>
            </a:r>
          </a:p>
          <a:p>
            <a:r>
              <a:rPr lang="fr-FR" dirty="0"/>
              <a:t>Et puis avoir un certain poids de voiture n’a pas un sens économique clair, il ne s’agit pas d’une cote de bœuf! </a:t>
            </a:r>
          </a:p>
        </p:txBody>
      </p:sp>
    </p:spTree>
    <p:extLst>
      <p:ext uri="{BB962C8B-B14F-4D97-AF65-F5344CB8AC3E}">
        <p14:creationId xmlns:p14="http://schemas.microsoft.com/office/powerpoint/2010/main" val="73122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400B7-F66B-E7AA-F306-684C5A3204AE}"/>
              </a:ext>
            </a:extLst>
          </p:cNvPr>
          <p:cNvSpPr>
            <a:spLocks noGrp="1"/>
          </p:cNvSpPr>
          <p:nvPr>
            <p:ph type="title"/>
          </p:nvPr>
        </p:nvSpPr>
        <p:spPr/>
        <p:txBody>
          <a:bodyPr/>
          <a:lstStyle/>
          <a:p>
            <a:r>
              <a:rPr lang="fr-FR" dirty="0"/>
              <a:t>Problème de mesure (1)</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76B249B2-7AC4-2ACF-58D2-782000C09BA6}"/>
                  </a:ext>
                </a:extLst>
              </p:cNvPr>
              <p:cNvSpPr>
                <a:spLocks noGrp="1"/>
              </p:cNvSpPr>
              <p:nvPr>
                <p:ph sz="quarter" idx="13"/>
              </p:nvPr>
            </p:nvSpPr>
            <p:spPr>
              <a:xfrm>
                <a:off x="255181" y="2560320"/>
                <a:ext cx="11695813" cy="3977640"/>
              </a:xfrm>
            </p:spPr>
            <p:txBody>
              <a:bodyPr>
                <a:normAutofit fontScale="92500" lnSpcReduction="20000"/>
              </a:bodyPr>
              <a:lstStyle/>
              <a:p>
                <a:r>
                  <a:rPr lang="fr-FR" dirty="0"/>
                  <a:t>Pour homogénéiser l’ensemble des bien, passer par l’unité monétaire paraît le plus simple.</a:t>
                </a:r>
              </a:p>
              <a:p>
                <a:r>
                  <a:rPr lang="fr-FR" dirty="0"/>
                  <a:t>Un façon simple serait de prendre une année avec des prix de référence et de multiplier les quantités des différentes périodes afin d’avoir une évaluation monétaire du PIB. </a:t>
                </a:r>
              </a:p>
              <a:p>
                <a:r>
                  <a:rPr lang="fr-FR" dirty="0"/>
                  <a:t>Techniquement, il s’agit d’un indice de Laspeyres à base fixe.  </a:t>
                </a:r>
              </a:p>
              <a:p>
                <a:r>
                  <a:rPr lang="fr-FR" dirty="0"/>
                  <a:t>L</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𝑡</m:t>
                            </m:r>
                          </m:num>
                          <m:den>
                            <m:d>
                              <m:dPr>
                                <m:ctrlPr>
                                  <a:rPr lang="fr-FR" b="0" i="1" smtClean="0">
                                    <a:latin typeface="Cambria Math" panose="02040503050406030204" pitchFamily="18" charset="0"/>
                                  </a:rPr>
                                </m:ctrlPr>
                              </m:dPr>
                              <m:e>
                                <m:r>
                                  <a:rPr lang="fr-FR" b="0" i="1" smtClean="0">
                                    <a:latin typeface="Cambria Math" panose="02040503050406030204" pitchFamily="18" charset="0"/>
                                  </a:rPr>
                                  <m:t>0</m:t>
                                </m:r>
                              </m:e>
                            </m:d>
                          </m:den>
                        </m:f>
                        <m:r>
                          <a:rPr lang="fr-FR" b="0" i="1" smtClean="0">
                            <a:latin typeface="Cambria Math" panose="02040503050406030204" pitchFamily="18" charset="0"/>
                          </a:rPr>
                          <m:t>)</m:t>
                        </m:r>
                      </m:sub>
                    </m:sSub>
                    <m:r>
                      <a:rPr lang="fr-FR" b="0" i="1" smtClean="0">
                        <a:latin typeface="Cambria Math" panose="02040503050406030204" pitchFamily="18" charset="0"/>
                      </a:rPr>
                      <m:t>=</m:t>
                    </m:r>
                    <m:f>
                      <m:fPr>
                        <m:ctrlPr>
                          <a:rPr lang="fr-FR" i="1" smtClean="0">
                            <a:latin typeface="Cambria Math" panose="02040503050406030204" pitchFamily="18" charset="0"/>
                          </a:rPr>
                        </m:ctrlPr>
                      </m:fPr>
                      <m:num>
                        <m:nary>
                          <m:naryPr>
                            <m:chr m:val="∑"/>
                            <m:subHide m:val="on"/>
                            <m:supHide m:val="on"/>
                            <m:ctrlPr>
                              <a:rPr lang="fr-FR" i="1" smtClean="0">
                                <a:latin typeface="Cambria Math" panose="02040503050406030204" pitchFamily="18" charset="0"/>
                              </a:rPr>
                            </m:ctrlPr>
                          </m:naryPr>
                          <m:sub/>
                          <m:sup/>
                          <m:e>
                            <m:sSub>
                              <m:sSubPr>
                                <m:ctrlPr>
                                  <a:rPr lang="fr-FR"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(0)</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𝑡</m:t>
                                </m:r>
                              </m:sub>
                            </m:sSub>
                          </m:e>
                        </m:nary>
                      </m:num>
                      <m:den>
                        <m:nary>
                          <m:naryPr>
                            <m:chr m:val="∑"/>
                            <m:subHide m:val="on"/>
                            <m:supHide m:val="on"/>
                            <m:ctrlPr>
                              <a:rPr lang="fr-FR" i="1" smtClean="0">
                                <a:latin typeface="Cambria Math" panose="02040503050406030204" pitchFamily="18" charset="0"/>
                              </a:rPr>
                            </m:ctrlPr>
                          </m:naryPr>
                          <m:sub/>
                          <m:sup/>
                          <m:e>
                            <m:sSub>
                              <m:sSubPr>
                                <m:ctrlPr>
                                  <a:rPr lang="fr-FR"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(0)</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(0)</m:t>
                                </m:r>
                              </m:sub>
                            </m:sSub>
                          </m:e>
                        </m:nary>
                      </m:den>
                    </m:f>
                  </m:oMath>
                </a14:m>
                <a:r>
                  <a:rPr lang="fr-FR" dirty="0"/>
                  <a:t>    Ici les prix sont fixés sur l’année de base. Ce qui n’est pas très satisfaisant si les prix des différents biens évoluent dans des proportions différentes. </a:t>
                </a:r>
              </a:p>
            </p:txBody>
          </p:sp>
        </mc:Choice>
        <mc:Fallback xmlns="">
          <p:sp>
            <p:nvSpPr>
              <p:cNvPr id="3" name="Espace réservé du contenu 2">
                <a:extLst>
                  <a:ext uri="{FF2B5EF4-FFF2-40B4-BE49-F238E27FC236}">
                    <a16:creationId xmlns:a16="http://schemas.microsoft.com/office/drawing/2014/main" id="{76B249B2-7AC4-2ACF-58D2-782000C09BA6}"/>
                  </a:ext>
                </a:extLst>
              </p:cNvPr>
              <p:cNvSpPr>
                <a:spLocks noGrp="1" noRot="1" noChangeAspect="1" noMove="1" noResize="1" noEditPoints="1" noAdjustHandles="1" noChangeArrowheads="1" noChangeShapeType="1" noTextEdit="1"/>
              </p:cNvSpPr>
              <p:nvPr>
                <p:ph sz="quarter" idx="13"/>
              </p:nvPr>
            </p:nvSpPr>
            <p:spPr>
              <a:xfrm>
                <a:off x="255181" y="2560320"/>
                <a:ext cx="11695813" cy="3977640"/>
              </a:xfrm>
              <a:blipFill>
                <a:blip r:embed="rId2"/>
                <a:stretch>
                  <a:fillRect l="-678" r="-834" b="-766"/>
                </a:stretch>
              </a:blipFill>
            </p:spPr>
            <p:txBody>
              <a:bodyPr/>
              <a:lstStyle/>
              <a:p>
                <a:r>
                  <a:rPr lang="fr-FR">
                    <a:noFill/>
                  </a:rPr>
                  <a:t> </a:t>
                </a:r>
              </a:p>
            </p:txBody>
          </p:sp>
        </mc:Fallback>
      </mc:AlternateContent>
    </p:spTree>
    <p:extLst>
      <p:ext uri="{BB962C8B-B14F-4D97-AF65-F5344CB8AC3E}">
        <p14:creationId xmlns:p14="http://schemas.microsoft.com/office/powerpoint/2010/main" val="3495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7D5928-2D81-B938-BE94-43A6E3D4F9B8}"/>
              </a:ext>
            </a:extLst>
          </p:cNvPr>
          <p:cNvSpPr>
            <a:spLocks noGrp="1"/>
          </p:cNvSpPr>
          <p:nvPr>
            <p:ph type="title"/>
          </p:nvPr>
        </p:nvSpPr>
        <p:spPr>
          <a:xfrm>
            <a:off x="725884" y="1107622"/>
            <a:ext cx="10204385" cy="640080"/>
          </a:xfrm>
        </p:spPr>
        <p:txBody>
          <a:bodyPr>
            <a:normAutofit fontScale="90000"/>
          </a:bodyPr>
          <a:lstStyle/>
          <a:p>
            <a:r>
              <a:rPr lang="fr-FR" dirty="0"/>
              <a:t>Croissance PIB avec un seul produit simple: l’aluminium</a:t>
            </a:r>
          </a:p>
        </p:txBody>
      </p:sp>
      <p:graphicFrame>
        <p:nvGraphicFramePr>
          <p:cNvPr id="4" name="Espace réservé du contenu 3">
            <a:extLst>
              <a:ext uri="{FF2B5EF4-FFF2-40B4-BE49-F238E27FC236}">
                <a16:creationId xmlns:a16="http://schemas.microsoft.com/office/drawing/2014/main" id="{79B8C594-AA2D-0588-941B-FE3AA22F2B7C}"/>
              </a:ext>
            </a:extLst>
          </p:cNvPr>
          <p:cNvGraphicFramePr>
            <a:graphicFrameLocks noGrp="1"/>
          </p:cNvGraphicFramePr>
          <p:nvPr>
            <p:ph sz="quarter" idx="13"/>
            <p:extLst>
              <p:ext uri="{D42A27DB-BD31-4B8C-83A1-F6EECF244321}">
                <p14:modId xmlns:p14="http://schemas.microsoft.com/office/powerpoint/2010/main" val="3823778768"/>
              </p:ext>
            </p:extLst>
          </p:nvPr>
        </p:nvGraphicFramePr>
        <p:xfrm>
          <a:off x="372138" y="2477385"/>
          <a:ext cx="11589490" cy="2580114"/>
        </p:xfrm>
        <a:graphic>
          <a:graphicData uri="http://schemas.openxmlformats.org/drawingml/2006/table">
            <a:tbl>
              <a:tblPr>
                <a:tableStyleId>{5C22544A-7EE6-4342-B048-85BDC9FD1C3A}</a:tableStyleId>
              </a:tblPr>
              <a:tblGrid>
                <a:gridCol w="1286541">
                  <a:extLst>
                    <a:ext uri="{9D8B030D-6E8A-4147-A177-3AD203B41FA5}">
                      <a16:colId xmlns:a16="http://schemas.microsoft.com/office/drawing/2014/main" val="4195790181"/>
                    </a:ext>
                  </a:extLst>
                </a:gridCol>
                <a:gridCol w="1004629">
                  <a:extLst>
                    <a:ext uri="{9D8B030D-6E8A-4147-A177-3AD203B41FA5}">
                      <a16:colId xmlns:a16="http://schemas.microsoft.com/office/drawing/2014/main" val="431430131"/>
                    </a:ext>
                  </a:extLst>
                </a:gridCol>
                <a:gridCol w="1718375">
                  <a:extLst>
                    <a:ext uri="{9D8B030D-6E8A-4147-A177-3AD203B41FA5}">
                      <a16:colId xmlns:a16="http://schemas.microsoft.com/office/drawing/2014/main" val="2054915651"/>
                    </a:ext>
                  </a:extLst>
                </a:gridCol>
                <a:gridCol w="1336515">
                  <a:extLst>
                    <a:ext uri="{9D8B030D-6E8A-4147-A177-3AD203B41FA5}">
                      <a16:colId xmlns:a16="http://schemas.microsoft.com/office/drawing/2014/main" val="3042885225"/>
                    </a:ext>
                  </a:extLst>
                </a:gridCol>
                <a:gridCol w="1508352">
                  <a:extLst>
                    <a:ext uri="{9D8B030D-6E8A-4147-A177-3AD203B41FA5}">
                      <a16:colId xmlns:a16="http://schemas.microsoft.com/office/drawing/2014/main" val="4182532041"/>
                    </a:ext>
                  </a:extLst>
                </a:gridCol>
                <a:gridCol w="1603817">
                  <a:extLst>
                    <a:ext uri="{9D8B030D-6E8A-4147-A177-3AD203B41FA5}">
                      <a16:colId xmlns:a16="http://schemas.microsoft.com/office/drawing/2014/main" val="3752165553"/>
                    </a:ext>
                  </a:extLst>
                </a:gridCol>
                <a:gridCol w="1527444">
                  <a:extLst>
                    <a:ext uri="{9D8B030D-6E8A-4147-A177-3AD203B41FA5}">
                      <a16:colId xmlns:a16="http://schemas.microsoft.com/office/drawing/2014/main" val="1968659641"/>
                    </a:ext>
                  </a:extLst>
                </a:gridCol>
                <a:gridCol w="1603817">
                  <a:extLst>
                    <a:ext uri="{9D8B030D-6E8A-4147-A177-3AD203B41FA5}">
                      <a16:colId xmlns:a16="http://schemas.microsoft.com/office/drawing/2014/main" val="932762164"/>
                    </a:ext>
                  </a:extLst>
                </a:gridCol>
              </a:tblGrid>
              <a:tr h="1070735">
                <a:tc>
                  <a:txBody>
                    <a:bodyPr/>
                    <a:lstStyle/>
                    <a:p>
                      <a:pPr algn="ctr" fontAlgn="b"/>
                      <a:r>
                        <a:rPr lang="fr-FR" sz="1800" b="1" u="none" strike="noStrike" dirty="0">
                          <a:effectLst/>
                        </a:rPr>
                        <a:t> </a:t>
                      </a:r>
                      <a:endParaRPr lang="fr-FR" sz="1800" b="1" i="0" u="none" strike="noStrike" dirty="0">
                        <a:effectLst/>
                        <a:latin typeface="Arial" panose="020B0604020202020204" pitchFamily="34" charset="0"/>
                      </a:endParaRPr>
                    </a:p>
                  </a:txBody>
                  <a:tcPr marL="6350" marR="6350" marT="6350" marB="0" anchor="b"/>
                </a:tc>
                <a:tc>
                  <a:txBody>
                    <a:bodyPr/>
                    <a:lstStyle/>
                    <a:p>
                      <a:pPr algn="ctr" fontAlgn="b"/>
                      <a:r>
                        <a:rPr lang="fr-FR" sz="1800" b="1" u="none" strike="noStrike" dirty="0">
                          <a:effectLst/>
                        </a:rPr>
                        <a:t>prix </a:t>
                      </a:r>
                      <a:endParaRPr lang="fr-FR" sz="1800" b="1" i="0" u="none" strike="noStrike" dirty="0">
                        <a:effectLst/>
                        <a:latin typeface="Arial" panose="020B0604020202020204" pitchFamily="34" charset="0"/>
                      </a:endParaRPr>
                    </a:p>
                  </a:txBody>
                  <a:tcPr marL="6350" marR="6350" marT="6350" marB="0" anchor="b"/>
                </a:tc>
                <a:tc>
                  <a:txBody>
                    <a:bodyPr/>
                    <a:lstStyle/>
                    <a:p>
                      <a:pPr algn="ctr" fontAlgn="b"/>
                      <a:r>
                        <a:rPr lang="fr-FR" sz="1800" b="1" u="none" strike="noStrike" dirty="0">
                          <a:effectLst/>
                        </a:rPr>
                        <a:t>quantité (tonnes)</a:t>
                      </a:r>
                      <a:endParaRPr lang="fr-FR" sz="1800" b="1" i="0" u="none" strike="noStrike" dirty="0">
                        <a:effectLst/>
                        <a:latin typeface="Arial" panose="020B0604020202020204" pitchFamily="34" charset="0"/>
                      </a:endParaRPr>
                    </a:p>
                  </a:txBody>
                  <a:tcPr marL="6350" marR="6350" marT="6350" marB="0" anchor="b"/>
                </a:tc>
                <a:tc>
                  <a:txBody>
                    <a:bodyPr/>
                    <a:lstStyle/>
                    <a:p>
                      <a:pPr algn="ctr" fontAlgn="b"/>
                      <a:r>
                        <a:rPr lang="fr-FR" sz="1800" b="1" u="none" strike="noStrike" dirty="0">
                          <a:effectLst/>
                        </a:rPr>
                        <a:t>PIB nominal</a:t>
                      </a:r>
                      <a:endParaRPr lang="fr-FR" sz="1800" b="1" i="0" u="none" strike="noStrike" dirty="0">
                        <a:effectLst/>
                        <a:latin typeface="Arial" panose="020B0604020202020204" pitchFamily="34" charset="0"/>
                      </a:endParaRPr>
                    </a:p>
                  </a:txBody>
                  <a:tcPr marL="6350" marR="6350" marT="6350" marB="0" anchor="b"/>
                </a:tc>
                <a:tc>
                  <a:txBody>
                    <a:bodyPr/>
                    <a:lstStyle/>
                    <a:p>
                      <a:pPr algn="ctr" fontAlgn="b"/>
                      <a:r>
                        <a:rPr lang="fr-FR" sz="1800" b="1" u="none" strike="noStrike" dirty="0">
                          <a:effectLst/>
                        </a:rPr>
                        <a:t>PIB Volume aux prix de base 2023</a:t>
                      </a:r>
                      <a:endParaRPr lang="fr-FR" sz="1800" b="1" i="0" u="none" strike="noStrike" dirty="0">
                        <a:effectLst/>
                        <a:latin typeface="Arial" panose="020B0604020202020204" pitchFamily="34" charset="0"/>
                      </a:endParaRPr>
                    </a:p>
                  </a:txBody>
                  <a:tcPr marL="6350" marR="6350" marT="6350" marB="0" anchor="b"/>
                </a:tc>
                <a:tc>
                  <a:txBody>
                    <a:bodyPr/>
                    <a:lstStyle/>
                    <a:p>
                      <a:pPr algn="ctr" fontAlgn="b"/>
                      <a:r>
                        <a:rPr lang="fr-FR" sz="1800" b="1" u="none" strike="noStrike" dirty="0">
                          <a:effectLst/>
                        </a:rPr>
                        <a:t>taux de croissance nominal </a:t>
                      </a:r>
                      <a:endParaRPr lang="fr-FR" sz="1800" b="1" i="0" u="none" strike="noStrike" dirty="0">
                        <a:effectLst/>
                        <a:latin typeface="Arial" panose="020B0604020202020204" pitchFamily="34" charset="0"/>
                      </a:endParaRPr>
                    </a:p>
                  </a:txBody>
                  <a:tcPr marL="6350" marR="6350" marT="6350" marB="0" anchor="b"/>
                </a:tc>
                <a:tc>
                  <a:txBody>
                    <a:bodyPr/>
                    <a:lstStyle/>
                    <a:p>
                      <a:pPr algn="ctr" fontAlgn="b"/>
                      <a:r>
                        <a:rPr lang="fr-FR" sz="1800" b="1" u="none" strike="noStrike" dirty="0">
                          <a:effectLst/>
                        </a:rPr>
                        <a:t>taux de croissance en volume</a:t>
                      </a:r>
                      <a:endParaRPr lang="fr-FR" sz="1800" b="1" i="0" u="none" strike="noStrike" dirty="0">
                        <a:effectLst/>
                        <a:latin typeface="Arial" panose="020B0604020202020204" pitchFamily="34" charset="0"/>
                      </a:endParaRPr>
                    </a:p>
                  </a:txBody>
                  <a:tcPr marL="6350" marR="6350" marT="6350" marB="0" anchor="b"/>
                </a:tc>
                <a:tc>
                  <a:txBody>
                    <a:bodyPr/>
                    <a:lstStyle/>
                    <a:p>
                      <a:pPr algn="ctr" fontAlgn="b"/>
                      <a:r>
                        <a:rPr lang="fr-FR" sz="1800" b="1" u="none" strike="noStrike" dirty="0">
                          <a:effectLst/>
                        </a:rPr>
                        <a:t>taux de croissance de l’indice des prix</a:t>
                      </a:r>
                      <a:endParaRPr lang="fr-FR" sz="1800" b="1"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063726736"/>
                  </a:ext>
                </a:extLst>
              </a:tr>
              <a:tr h="738242">
                <a:tc>
                  <a:txBody>
                    <a:bodyPr/>
                    <a:lstStyle/>
                    <a:p>
                      <a:pPr algn="ctr" fontAlgn="b"/>
                      <a:r>
                        <a:rPr lang="fr-FR" sz="2400" b="1" u="none" strike="noStrike" dirty="0">
                          <a:effectLst/>
                        </a:rPr>
                        <a:t>2023</a:t>
                      </a:r>
                      <a:endParaRPr lang="fr-FR" sz="2400" b="1" i="0" u="none" strike="noStrike" dirty="0">
                        <a:effectLst/>
                        <a:latin typeface="Arial" panose="020B0604020202020204" pitchFamily="34" charset="0"/>
                      </a:endParaRPr>
                    </a:p>
                  </a:txBody>
                  <a:tcPr marL="6350" marR="6350" marT="6350" marB="0" anchor="b"/>
                </a:tc>
                <a:tc>
                  <a:txBody>
                    <a:bodyPr/>
                    <a:lstStyle/>
                    <a:p>
                      <a:pPr marL="0" algn="ctr" defTabSz="914400" rtl="0" eaLnBrk="1" fontAlgn="b" latinLnBrk="0" hangingPunct="1"/>
                      <a:r>
                        <a:rPr lang="fr-FR" sz="2400" b="1" u="none" strike="noStrike" kern="1200" dirty="0">
                          <a:solidFill>
                            <a:schemeClr val="dk1"/>
                          </a:solidFill>
                          <a:effectLst/>
                          <a:latin typeface="+mn-lt"/>
                          <a:ea typeface="+mn-ea"/>
                          <a:cs typeface="+mn-cs"/>
                        </a:rPr>
                        <a:t>2000</a:t>
                      </a:r>
                    </a:p>
                  </a:txBody>
                  <a:tcPr marL="6350" marR="6350" marT="6350" marB="0" anchor="b"/>
                </a:tc>
                <a:tc>
                  <a:txBody>
                    <a:bodyPr/>
                    <a:lstStyle/>
                    <a:p>
                      <a:pPr marL="0" algn="ctr" defTabSz="914400" rtl="0" eaLnBrk="1" fontAlgn="b" latinLnBrk="0" hangingPunct="1"/>
                      <a:r>
                        <a:rPr lang="fr-FR" sz="2400" b="1" u="none" strike="noStrike" kern="1200" dirty="0">
                          <a:solidFill>
                            <a:schemeClr val="dk1"/>
                          </a:solidFill>
                          <a:effectLst/>
                          <a:latin typeface="+mn-lt"/>
                          <a:ea typeface="+mn-ea"/>
                          <a:cs typeface="+mn-cs"/>
                        </a:rPr>
                        <a:t>1000</a:t>
                      </a:r>
                    </a:p>
                  </a:txBody>
                  <a:tcPr marL="6350" marR="6350" marT="6350" marB="0" anchor="b"/>
                </a:tc>
                <a:tc>
                  <a:txBody>
                    <a:bodyPr/>
                    <a:lstStyle/>
                    <a:p>
                      <a:pPr algn="ctr" fontAlgn="b"/>
                      <a:endParaRPr lang="fr-FR" sz="1050" b="1" i="0" u="none" strike="noStrike" dirty="0">
                        <a:effectLst/>
                        <a:latin typeface="Arial" panose="020B0604020202020204" pitchFamily="34" charset="0"/>
                      </a:endParaRPr>
                    </a:p>
                  </a:txBody>
                  <a:tcPr marL="6350" marR="6350" marT="6350" marB="0" anchor="b"/>
                </a:tc>
                <a:tc>
                  <a:txBody>
                    <a:bodyPr/>
                    <a:lstStyle/>
                    <a:p>
                      <a:pPr algn="ctr" fontAlgn="b"/>
                      <a:endParaRPr lang="fr-FR" sz="1050" b="1" i="0" u="none" strike="noStrike" dirty="0">
                        <a:effectLst/>
                        <a:latin typeface="Arial" panose="020B0604020202020204" pitchFamily="34" charset="0"/>
                      </a:endParaRPr>
                    </a:p>
                  </a:txBody>
                  <a:tcPr marL="6350" marR="6350" marT="6350" marB="0" anchor="b"/>
                </a:tc>
                <a:tc>
                  <a:txBody>
                    <a:bodyPr/>
                    <a:lstStyle/>
                    <a:p>
                      <a:pPr algn="ctr" fontAlgn="b"/>
                      <a:r>
                        <a:rPr lang="fr-FR" sz="1050" b="1" u="none" strike="noStrike">
                          <a:effectLst/>
                        </a:rPr>
                        <a:t> </a:t>
                      </a:r>
                      <a:endParaRPr lang="fr-FR" sz="1050" b="1" i="0" u="none" strike="noStrike" dirty="0">
                        <a:effectLst/>
                        <a:latin typeface="Arial" panose="020B0604020202020204" pitchFamily="34" charset="0"/>
                      </a:endParaRPr>
                    </a:p>
                  </a:txBody>
                  <a:tcPr marL="6350" marR="6350" marT="6350" marB="0" anchor="b"/>
                </a:tc>
                <a:tc>
                  <a:txBody>
                    <a:bodyPr/>
                    <a:lstStyle/>
                    <a:p>
                      <a:pPr algn="ctr" fontAlgn="b"/>
                      <a:r>
                        <a:rPr lang="fr-FR" sz="1050" b="1" u="none" strike="noStrike">
                          <a:effectLst/>
                        </a:rPr>
                        <a:t> </a:t>
                      </a:r>
                      <a:endParaRPr lang="fr-FR" sz="1050" b="1" i="0" u="none" strike="noStrike">
                        <a:effectLst/>
                        <a:latin typeface="Arial" panose="020B0604020202020204" pitchFamily="34" charset="0"/>
                      </a:endParaRPr>
                    </a:p>
                  </a:txBody>
                  <a:tcPr marL="6350" marR="6350" marT="6350" marB="0" anchor="b"/>
                </a:tc>
                <a:tc>
                  <a:txBody>
                    <a:bodyPr/>
                    <a:lstStyle/>
                    <a:p>
                      <a:pPr algn="ctr" fontAlgn="b"/>
                      <a:r>
                        <a:rPr lang="fr-FR" sz="1050" b="1" u="none" strike="noStrike">
                          <a:effectLst/>
                        </a:rPr>
                        <a:t> </a:t>
                      </a:r>
                      <a:endParaRPr lang="fr-FR" sz="1050" b="1"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236354130"/>
                  </a:ext>
                </a:extLst>
              </a:tr>
              <a:tr h="738242">
                <a:tc>
                  <a:txBody>
                    <a:bodyPr/>
                    <a:lstStyle/>
                    <a:p>
                      <a:pPr marL="0" algn="ctr" defTabSz="914400" rtl="0" eaLnBrk="1" fontAlgn="b" latinLnBrk="0" hangingPunct="1"/>
                      <a:r>
                        <a:rPr lang="fr-FR" sz="2400" b="1" u="none" strike="noStrike" kern="1200" dirty="0">
                          <a:solidFill>
                            <a:schemeClr val="dk1"/>
                          </a:solidFill>
                          <a:effectLst/>
                          <a:latin typeface="+mn-lt"/>
                          <a:ea typeface="+mn-ea"/>
                          <a:cs typeface="+mn-cs"/>
                        </a:rPr>
                        <a:t>2024</a:t>
                      </a:r>
                    </a:p>
                  </a:txBody>
                  <a:tcPr marL="6350" marR="6350" marT="6350" marB="0" anchor="b"/>
                </a:tc>
                <a:tc>
                  <a:txBody>
                    <a:bodyPr/>
                    <a:lstStyle/>
                    <a:p>
                      <a:pPr marL="0" algn="ctr" defTabSz="914400" rtl="0" eaLnBrk="1" fontAlgn="b" latinLnBrk="0" hangingPunct="1"/>
                      <a:r>
                        <a:rPr lang="fr-FR" sz="2400" b="1" u="none" strike="noStrike" kern="1200">
                          <a:solidFill>
                            <a:schemeClr val="dk1"/>
                          </a:solidFill>
                          <a:effectLst/>
                          <a:latin typeface="+mn-lt"/>
                          <a:ea typeface="+mn-ea"/>
                          <a:cs typeface="+mn-cs"/>
                        </a:rPr>
                        <a:t>2100</a:t>
                      </a:r>
                    </a:p>
                  </a:txBody>
                  <a:tcPr marL="6350" marR="6350" marT="6350" marB="0" anchor="b"/>
                </a:tc>
                <a:tc>
                  <a:txBody>
                    <a:bodyPr/>
                    <a:lstStyle/>
                    <a:p>
                      <a:pPr marL="0" algn="ctr" defTabSz="914400" rtl="0" eaLnBrk="1" fontAlgn="b" latinLnBrk="0" hangingPunct="1"/>
                      <a:r>
                        <a:rPr lang="fr-FR" sz="2400" b="1" u="none" strike="noStrike" kern="1200" dirty="0">
                          <a:solidFill>
                            <a:schemeClr val="dk1"/>
                          </a:solidFill>
                          <a:effectLst/>
                          <a:latin typeface="+mn-lt"/>
                          <a:ea typeface="+mn-ea"/>
                          <a:cs typeface="+mn-cs"/>
                        </a:rPr>
                        <a:t>1050</a:t>
                      </a:r>
                    </a:p>
                  </a:txBody>
                  <a:tcPr marL="6350" marR="6350" marT="6350" marB="0" anchor="b"/>
                </a:tc>
                <a:tc>
                  <a:txBody>
                    <a:bodyPr/>
                    <a:lstStyle/>
                    <a:p>
                      <a:pPr algn="ctr" fontAlgn="b"/>
                      <a:endParaRPr lang="fr-FR" sz="1050" b="1" i="0" u="none" strike="noStrike" dirty="0">
                        <a:effectLst/>
                        <a:latin typeface="Arial" panose="020B0604020202020204" pitchFamily="34" charset="0"/>
                      </a:endParaRPr>
                    </a:p>
                  </a:txBody>
                  <a:tcPr marL="6350" marR="6350" marT="6350" marB="0" anchor="b"/>
                </a:tc>
                <a:tc>
                  <a:txBody>
                    <a:bodyPr/>
                    <a:lstStyle/>
                    <a:p>
                      <a:pPr algn="ctr" fontAlgn="b"/>
                      <a:endParaRPr lang="fr-FR" sz="1050" b="1" i="0" u="none" strike="noStrike" dirty="0">
                        <a:effectLst/>
                        <a:latin typeface="Arial" panose="020B0604020202020204" pitchFamily="34" charset="0"/>
                      </a:endParaRPr>
                    </a:p>
                  </a:txBody>
                  <a:tcPr marL="6350" marR="6350" marT="6350" marB="0" anchor="b"/>
                </a:tc>
                <a:tc>
                  <a:txBody>
                    <a:bodyPr/>
                    <a:lstStyle/>
                    <a:p>
                      <a:pPr algn="ctr" fontAlgn="b"/>
                      <a:endParaRPr lang="fr-FR" sz="1050" b="1" i="0" u="none" strike="noStrike" dirty="0">
                        <a:effectLst/>
                        <a:latin typeface="Arial" panose="020B0604020202020204" pitchFamily="34" charset="0"/>
                      </a:endParaRPr>
                    </a:p>
                  </a:txBody>
                  <a:tcPr marL="6350" marR="6350" marT="6350" marB="0" anchor="b"/>
                </a:tc>
                <a:tc>
                  <a:txBody>
                    <a:bodyPr/>
                    <a:lstStyle/>
                    <a:p>
                      <a:pPr algn="ctr" fontAlgn="b"/>
                      <a:endParaRPr lang="fr-FR" sz="1050" b="1" i="0" u="none" strike="noStrike" dirty="0">
                        <a:effectLst/>
                        <a:latin typeface="Arial" panose="020B0604020202020204" pitchFamily="34" charset="0"/>
                      </a:endParaRPr>
                    </a:p>
                  </a:txBody>
                  <a:tcPr marL="6350" marR="6350" marT="6350" marB="0" anchor="b"/>
                </a:tc>
                <a:tc>
                  <a:txBody>
                    <a:bodyPr/>
                    <a:lstStyle/>
                    <a:p>
                      <a:pPr algn="ctr" fontAlgn="b"/>
                      <a:endParaRPr lang="fr-FR" sz="1050" b="1"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3748241923"/>
                  </a:ext>
                </a:extLst>
              </a:tr>
            </a:tbl>
          </a:graphicData>
        </a:graphic>
      </p:graphicFrame>
      <p:sp>
        <p:nvSpPr>
          <p:cNvPr id="6" name="ZoneTexte 5">
            <a:extLst>
              <a:ext uri="{FF2B5EF4-FFF2-40B4-BE49-F238E27FC236}">
                <a16:creationId xmlns:a16="http://schemas.microsoft.com/office/drawing/2014/main" id="{D05A8B50-BC03-34E9-5751-B87920B1D60C}"/>
              </a:ext>
            </a:extLst>
          </p:cNvPr>
          <p:cNvSpPr txBox="1"/>
          <p:nvPr/>
        </p:nvSpPr>
        <p:spPr>
          <a:xfrm>
            <a:off x="4384601" y="3767442"/>
            <a:ext cx="1299830" cy="369332"/>
          </a:xfrm>
          <a:prstGeom prst="rect">
            <a:avLst/>
          </a:prstGeom>
          <a:noFill/>
        </p:spPr>
        <p:txBody>
          <a:bodyPr wrap="square">
            <a:spAutoFit/>
          </a:bodyPr>
          <a:lstStyle/>
          <a:p>
            <a:r>
              <a:rPr lang="fr-FR" sz="1800" b="1" u="none" strike="noStrike" dirty="0">
                <a:effectLst/>
              </a:rPr>
              <a:t> 2 000 000 </a:t>
            </a:r>
            <a:endParaRPr lang="fr-FR" dirty="0"/>
          </a:p>
        </p:txBody>
      </p:sp>
      <p:sp>
        <p:nvSpPr>
          <p:cNvPr id="8" name="ZoneTexte 7">
            <a:extLst>
              <a:ext uri="{FF2B5EF4-FFF2-40B4-BE49-F238E27FC236}">
                <a16:creationId xmlns:a16="http://schemas.microsoft.com/office/drawing/2014/main" id="{E0EA9B7C-DC9B-4BBA-81B5-6DD24C6A4990}"/>
              </a:ext>
            </a:extLst>
          </p:cNvPr>
          <p:cNvSpPr txBox="1"/>
          <p:nvPr/>
        </p:nvSpPr>
        <p:spPr>
          <a:xfrm>
            <a:off x="4348716" y="4541506"/>
            <a:ext cx="1371600" cy="369332"/>
          </a:xfrm>
          <a:prstGeom prst="rect">
            <a:avLst/>
          </a:prstGeom>
          <a:noFill/>
        </p:spPr>
        <p:txBody>
          <a:bodyPr wrap="square">
            <a:spAutoFit/>
          </a:bodyPr>
          <a:lstStyle/>
          <a:p>
            <a:r>
              <a:rPr lang="fr-FR" sz="1800" b="1" u="none" strike="noStrike" dirty="0">
                <a:effectLst/>
              </a:rPr>
              <a:t> 2 205 000 </a:t>
            </a:r>
            <a:endParaRPr lang="fr-FR" dirty="0"/>
          </a:p>
        </p:txBody>
      </p:sp>
      <p:sp>
        <p:nvSpPr>
          <p:cNvPr id="10" name="ZoneTexte 9">
            <a:extLst>
              <a:ext uri="{FF2B5EF4-FFF2-40B4-BE49-F238E27FC236}">
                <a16:creationId xmlns:a16="http://schemas.microsoft.com/office/drawing/2014/main" id="{430CFED0-BEDA-5624-EAD2-6228FB638DE3}"/>
              </a:ext>
            </a:extLst>
          </p:cNvPr>
          <p:cNvSpPr txBox="1"/>
          <p:nvPr/>
        </p:nvSpPr>
        <p:spPr>
          <a:xfrm>
            <a:off x="5803828" y="3768846"/>
            <a:ext cx="1335715" cy="369332"/>
          </a:xfrm>
          <a:prstGeom prst="rect">
            <a:avLst/>
          </a:prstGeom>
          <a:noFill/>
        </p:spPr>
        <p:txBody>
          <a:bodyPr wrap="square">
            <a:spAutoFit/>
          </a:bodyPr>
          <a:lstStyle/>
          <a:p>
            <a:r>
              <a:rPr lang="fr-FR" sz="1800" b="1" u="none" strike="noStrike" dirty="0">
                <a:effectLst/>
              </a:rPr>
              <a:t> 2 000 000 </a:t>
            </a:r>
            <a:endParaRPr lang="fr-FR" dirty="0"/>
          </a:p>
        </p:txBody>
      </p:sp>
      <p:sp>
        <p:nvSpPr>
          <p:cNvPr id="12" name="ZoneTexte 11">
            <a:extLst>
              <a:ext uri="{FF2B5EF4-FFF2-40B4-BE49-F238E27FC236}">
                <a16:creationId xmlns:a16="http://schemas.microsoft.com/office/drawing/2014/main" id="{E757F20B-C4DA-DB5A-F0C4-A397E5FF687C}"/>
              </a:ext>
            </a:extLst>
          </p:cNvPr>
          <p:cNvSpPr txBox="1"/>
          <p:nvPr/>
        </p:nvSpPr>
        <p:spPr>
          <a:xfrm>
            <a:off x="5767943" y="4541506"/>
            <a:ext cx="1371600" cy="369332"/>
          </a:xfrm>
          <a:prstGeom prst="rect">
            <a:avLst/>
          </a:prstGeom>
          <a:noFill/>
        </p:spPr>
        <p:txBody>
          <a:bodyPr wrap="square">
            <a:spAutoFit/>
          </a:bodyPr>
          <a:lstStyle/>
          <a:p>
            <a:r>
              <a:rPr lang="fr-FR" sz="1800" b="1" u="none" strike="noStrike" dirty="0">
                <a:effectLst/>
              </a:rPr>
              <a:t> 2 100 000 </a:t>
            </a:r>
            <a:endParaRPr lang="fr-FR" dirty="0"/>
          </a:p>
        </p:txBody>
      </p:sp>
      <p:sp>
        <p:nvSpPr>
          <p:cNvPr id="14" name="ZoneTexte 13">
            <a:extLst>
              <a:ext uri="{FF2B5EF4-FFF2-40B4-BE49-F238E27FC236}">
                <a16:creationId xmlns:a16="http://schemas.microsoft.com/office/drawing/2014/main" id="{75D5EDCC-1D04-C461-87D6-39B4C1C15C76}"/>
              </a:ext>
            </a:extLst>
          </p:cNvPr>
          <p:cNvSpPr txBox="1"/>
          <p:nvPr/>
        </p:nvSpPr>
        <p:spPr>
          <a:xfrm>
            <a:off x="7187170" y="4541506"/>
            <a:ext cx="1299830" cy="369332"/>
          </a:xfrm>
          <a:prstGeom prst="rect">
            <a:avLst/>
          </a:prstGeom>
          <a:noFill/>
        </p:spPr>
        <p:txBody>
          <a:bodyPr wrap="square">
            <a:spAutoFit/>
          </a:bodyPr>
          <a:lstStyle/>
          <a:p>
            <a:pPr algn="ctr" fontAlgn="b"/>
            <a:r>
              <a:rPr lang="fr-FR" sz="1800" b="1" u="none" strike="noStrike" dirty="0">
                <a:effectLst/>
              </a:rPr>
              <a:t>0,1025</a:t>
            </a:r>
            <a:endParaRPr lang="fr-FR" sz="1800" b="1" i="0" u="none" strike="noStrike" dirty="0">
              <a:effectLst/>
              <a:latin typeface="Arial" panose="020B0604020202020204" pitchFamily="34" charset="0"/>
            </a:endParaRPr>
          </a:p>
        </p:txBody>
      </p:sp>
      <p:sp>
        <p:nvSpPr>
          <p:cNvPr id="16" name="ZoneTexte 15">
            <a:extLst>
              <a:ext uri="{FF2B5EF4-FFF2-40B4-BE49-F238E27FC236}">
                <a16:creationId xmlns:a16="http://schemas.microsoft.com/office/drawing/2014/main" id="{1A70D56D-63C3-4917-8249-F89298FB3E9A}"/>
              </a:ext>
            </a:extLst>
          </p:cNvPr>
          <p:cNvSpPr txBox="1"/>
          <p:nvPr/>
        </p:nvSpPr>
        <p:spPr>
          <a:xfrm>
            <a:off x="8718698" y="4541506"/>
            <a:ext cx="1618807" cy="369332"/>
          </a:xfrm>
          <a:prstGeom prst="rect">
            <a:avLst/>
          </a:prstGeom>
          <a:noFill/>
        </p:spPr>
        <p:txBody>
          <a:bodyPr wrap="square">
            <a:spAutoFit/>
          </a:bodyPr>
          <a:lstStyle/>
          <a:p>
            <a:pPr algn="ctr" fontAlgn="b"/>
            <a:r>
              <a:rPr lang="fr-FR" sz="1800" b="1" u="none" strike="noStrike" dirty="0">
                <a:effectLst/>
              </a:rPr>
              <a:t>0,05</a:t>
            </a:r>
            <a:endParaRPr lang="fr-FR" sz="1800" b="1" i="0" u="none" strike="noStrike" dirty="0">
              <a:effectLst/>
              <a:latin typeface="Arial" panose="020B0604020202020204" pitchFamily="34" charset="0"/>
            </a:endParaRPr>
          </a:p>
        </p:txBody>
      </p:sp>
      <p:sp>
        <p:nvSpPr>
          <p:cNvPr id="18" name="ZoneTexte 17">
            <a:extLst>
              <a:ext uri="{FF2B5EF4-FFF2-40B4-BE49-F238E27FC236}">
                <a16:creationId xmlns:a16="http://schemas.microsoft.com/office/drawing/2014/main" id="{495B09B2-A94B-338F-18EA-95E04A607EE7}"/>
              </a:ext>
            </a:extLst>
          </p:cNvPr>
          <p:cNvSpPr txBox="1"/>
          <p:nvPr/>
        </p:nvSpPr>
        <p:spPr>
          <a:xfrm>
            <a:off x="10337505" y="4576832"/>
            <a:ext cx="1371600" cy="369332"/>
          </a:xfrm>
          <a:prstGeom prst="rect">
            <a:avLst/>
          </a:prstGeom>
          <a:noFill/>
        </p:spPr>
        <p:txBody>
          <a:bodyPr wrap="square">
            <a:spAutoFit/>
          </a:bodyPr>
          <a:lstStyle/>
          <a:p>
            <a:pPr algn="ctr" fontAlgn="b"/>
            <a:r>
              <a:rPr lang="fr-FR" sz="1800" b="1" u="none" strike="noStrike" dirty="0">
                <a:effectLst/>
              </a:rPr>
              <a:t>0,05</a:t>
            </a:r>
            <a:endParaRPr lang="fr-FR" sz="1800" b="1" i="0" u="none" strike="noStrike" dirty="0">
              <a:effectLst/>
              <a:latin typeface="Arial" panose="020B0604020202020204" pitchFamily="34" charset="0"/>
            </a:endParaRPr>
          </a:p>
        </p:txBody>
      </p:sp>
      <p:sp>
        <p:nvSpPr>
          <p:cNvPr id="20" name="ZoneTexte 19">
            <a:extLst>
              <a:ext uri="{FF2B5EF4-FFF2-40B4-BE49-F238E27FC236}">
                <a16:creationId xmlns:a16="http://schemas.microsoft.com/office/drawing/2014/main" id="{899A5544-0D29-F0E9-EC51-656372C4ECF1}"/>
              </a:ext>
            </a:extLst>
          </p:cNvPr>
          <p:cNvSpPr txBox="1"/>
          <p:nvPr/>
        </p:nvSpPr>
        <p:spPr>
          <a:xfrm>
            <a:off x="978194" y="5579346"/>
            <a:ext cx="10377377" cy="1015663"/>
          </a:xfrm>
          <a:prstGeom prst="rect">
            <a:avLst/>
          </a:prstGeom>
          <a:noFill/>
        </p:spPr>
        <p:txBody>
          <a:bodyPr wrap="square">
            <a:spAutoFit/>
          </a:bodyPr>
          <a:lstStyle/>
          <a:p>
            <a:r>
              <a:rPr lang="fr-FR" sz="2000" dirty="0"/>
              <a:t>Le PIB en valeur et en volume valent la même chose sur l’année de base.</a:t>
            </a:r>
          </a:p>
          <a:p>
            <a:endParaRPr lang="fr-FR" sz="2000" dirty="0"/>
          </a:p>
          <a:p>
            <a:r>
              <a:rPr lang="fr-FR" sz="2000" dirty="0"/>
              <a:t>L’année de référence prise peut modifier fortement l’évaluation du PIB en volume. </a:t>
            </a:r>
          </a:p>
        </p:txBody>
      </p:sp>
    </p:spTree>
    <p:extLst>
      <p:ext uri="{BB962C8B-B14F-4D97-AF65-F5344CB8AC3E}">
        <p14:creationId xmlns:p14="http://schemas.microsoft.com/office/powerpoint/2010/main" val="5211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480AF-7EF1-BD4C-4052-3793E18A959B}"/>
              </a:ext>
            </a:extLst>
          </p:cNvPr>
          <p:cNvSpPr>
            <a:spLocks noGrp="1"/>
          </p:cNvSpPr>
          <p:nvPr>
            <p:ph type="title"/>
          </p:nvPr>
        </p:nvSpPr>
        <p:spPr>
          <a:xfrm>
            <a:off x="574371" y="565417"/>
            <a:ext cx="9834904" cy="640080"/>
          </a:xfrm>
        </p:spPr>
        <p:txBody>
          <a:bodyPr>
            <a:normAutofit/>
          </a:bodyPr>
          <a:lstStyle/>
          <a:p>
            <a:r>
              <a:rPr lang="fr-FR" dirty="0"/>
              <a:t>Illustration : indice de Laspeyres ( on fixe les prix)</a:t>
            </a:r>
          </a:p>
        </p:txBody>
      </p:sp>
      <p:graphicFrame>
        <p:nvGraphicFramePr>
          <p:cNvPr id="4" name="Espace réservé du contenu 3">
            <a:extLst>
              <a:ext uri="{FF2B5EF4-FFF2-40B4-BE49-F238E27FC236}">
                <a16:creationId xmlns:a16="http://schemas.microsoft.com/office/drawing/2014/main" id="{027CF4D1-B7EF-75A3-C94A-EE3C526507C5}"/>
              </a:ext>
            </a:extLst>
          </p:cNvPr>
          <p:cNvGraphicFramePr>
            <a:graphicFrameLocks noGrp="1"/>
          </p:cNvGraphicFramePr>
          <p:nvPr>
            <p:ph sz="quarter" idx="13"/>
            <p:extLst>
              <p:ext uri="{D42A27DB-BD31-4B8C-83A1-F6EECF244321}">
                <p14:modId xmlns:p14="http://schemas.microsoft.com/office/powerpoint/2010/main" val="257477462"/>
              </p:ext>
            </p:extLst>
          </p:nvPr>
        </p:nvGraphicFramePr>
        <p:xfrm>
          <a:off x="482633" y="1383352"/>
          <a:ext cx="10745347" cy="3528890"/>
        </p:xfrm>
        <a:graphic>
          <a:graphicData uri="http://schemas.openxmlformats.org/drawingml/2006/table">
            <a:tbl>
              <a:tblPr firstRow="1" bandRow="1">
                <a:tableStyleId>{5C22544A-7EE6-4342-B048-85BDC9FD1C3A}</a:tableStyleId>
              </a:tblPr>
              <a:tblGrid>
                <a:gridCol w="1896238">
                  <a:extLst>
                    <a:ext uri="{9D8B030D-6E8A-4147-A177-3AD203B41FA5}">
                      <a16:colId xmlns:a16="http://schemas.microsoft.com/office/drawing/2014/main" val="2265642225"/>
                    </a:ext>
                  </a:extLst>
                </a:gridCol>
                <a:gridCol w="3005889">
                  <a:extLst>
                    <a:ext uri="{9D8B030D-6E8A-4147-A177-3AD203B41FA5}">
                      <a16:colId xmlns:a16="http://schemas.microsoft.com/office/drawing/2014/main" val="1070934518"/>
                    </a:ext>
                  </a:extLst>
                </a:gridCol>
                <a:gridCol w="1418666">
                  <a:extLst>
                    <a:ext uri="{9D8B030D-6E8A-4147-A177-3AD203B41FA5}">
                      <a16:colId xmlns:a16="http://schemas.microsoft.com/office/drawing/2014/main" val="1924948812"/>
                    </a:ext>
                  </a:extLst>
                </a:gridCol>
                <a:gridCol w="1348435">
                  <a:extLst>
                    <a:ext uri="{9D8B030D-6E8A-4147-A177-3AD203B41FA5}">
                      <a16:colId xmlns:a16="http://schemas.microsoft.com/office/drawing/2014/main" val="1594493077"/>
                    </a:ext>
                  </a:extLst>
                </a:gridCol>
                <a:gridCol w="1390574">
                  <a:extLst>
                    <a:ext uri="{9D8B030D-6E8A-4147-A177-3AD203B41FA5}">
                      <a16:colId xmlns:a16="http://schemas.microsoft.com/office/drawing/2014/main" val="322537077"/>
                    </a:ext>
                  </a:extLst>
                </a:gridCol>
                <a:gridCol w="1685545">
                  <a:extLst>
                    <a:ext uri="{9D8B030D-6E8A-4147-A177-3AD203B41FA5}">
                      <a16:colId xmlns:a16="http://schemas.microsoft.com/office/drawing/2014/main" val="1328596415"/>
                    </a:ext>
                  </a:extLst>
                </a:gridCol>
              </a:tblGrid>
              <a:tr h="389648">
                <a:tc>
                  <a:txBody>
                    <a:bodyPr/>
                    <a:lstStyle/>
                    <a:p>
                      <a:pPr algn="l" fontAlgn="t"/>
                      <a:r>
                        <a:rPr lang="fr-FR" sz="1700" b="1" u="none" strike="noStrike" dirty="0">
                          <a:effectLst/>
                        </a:rPr>
                        <a:t> </a:t>
                      </a:r>
                      <a:endParaRPr lang="fr-FR" sz="1700" b="1" i="0" u="none" strike="noStrike" dirty="0">
                        <a:solidFill>
                          <a:srgbClr val="000000"/>
                        </a:solidFill>
                        <a:effectLst/>
                        <a:latin typeface="Arial" panose="020B0604020202020204" pitchFamily="34" charset="0"/>
                      </a:endParaRPr>
                    </a:p>
                  </a:txBody>
                  <a:tcPr marL="6174" marR="6174" marT="6174" marB="0"/>
                </a:tc>
                <a:tc>
                  <a:txBody>
                    <a:bodyPr/>
                    <a:lstStyle/>
                    <a:p>
                      <a:pPr algn="l" fontAlgn="t"/>
                      <a:r>
                        <a:rPr lang="fr-FR" sz="1700" b="1" u="none" strike="noStrike" dirty="0">
                          <a:effectLst/>
                        </a:rPr>
                        <a:t> </a:t>
                      </a:r>
                      <a:endParaRPr lang="fr-FR" sz="1700" b="1" i="0" u="none" strike="noStrike" dirty="0">
                        <a:solidFill>
                          <a:srgbClr val="000000"/>
                        </a:solidFill>
                        <a:effectLst/>
                        <a:latin typeface="Arial" panose="020B0604020202020204" pitchFamily="34" charset="0"/>
                      </a:endParaRPr>
                    </a:p>
                  </a:txBody>
                  <a:tcPr marL="6174" marR="6174" marT="6174" marB="0"/>
                </a:tc>
                <a:tc>
                  <a:txBody>
                    <a:bodyPr/>
                    <a:lstStyle/>
                    <a:p>
                      <a:pPr algn="ctr" rtl="0" fontAlgn="ctr"/>
                      <a:r>
                        <a:rPr lang="fr-FR" sz="1700" b="1" u="none" strike="noStrike">
                          <a:effectLst/>
                        </a:rPr>
                        <a:t>T1</a:t>
                      </a:r>
                      <a:endParaRPr lang="fr-FR" sz="1700" b="1" i="0" u="none" strike="noStrike">
                        <a:solidFill>
                          <a:srgbClr val="FFFFFF"/>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T2</a:t>
                      </a:r>
                      <a:endParaRPr lang="fr-FR" sz="1700" b="1" i="0" u="none" strike="noStrike">
                        <a:solidFill>
                          <a:srgbClr val="FFFFFF"/>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T3</a:t>
                      </a:r>
                      <a:endParaRPr lang="fr-FR" sz="1700" b="1" i="0" u="none" strike="noStrike">
                        <a:solidFill>
                          <a:srgbClr val="FFFFFF"/>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T4</a:t>
                      </a:r>
                      <a:endParaRPr lang="fr-FR" sz="1700" b="1" i="0" u="none" strike="noStrike">
                        <a:solidFill>
                          <a:srgbClr val="FFFFFF"/>
                        </a:solidFill>
                        <a:effectLst/>
                        <a:latin typeface="Segoe UI" panose="020B0502040204020203" pitchFamily="34" charset="0"/>
                      </a:endParaRPr>
                    </a:p>
                  </a:txBody>
                  <a:tcPr marL="6174" marR="6174" marT="6174" marB="0" anchor="ctr"/>
                </a:tc>
                <a:extLst>
                  <a:ext uri="{0D108BD9-81ED-4DB2-BD59-A6C34878D82A}">
                    <a16:rowId xmlns:a16="http://schemas.microsoft.com/office/drawing/2014/main" val="2202070198"/>
                  </a:ext>
                </a:extLst>
              </a:tr>
              <a:tr h="779298">
                <a:tc>
                  <a:txBody>
                    <a:bodyPr/>
                    <a:lstStyle/>
                    <a:p>
                      <a:pPr algn="ctr" rtl="0" fontAlgn="ctr"/>
                      <a:r>
                        <a:rPr lang="fr-FR" sz="1700" b="1" u="none" strike="noStrike">
                          <a:effectLst/>
                        </a:rPr>
                        <a:t>Fromage</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l" rtl="0" fontAlgn="ctr"/>
                      <a:r>
                        <a:rPr lang="fr-FR" sz="1700" b="1" u="none" strike="noStrike" dirty="0">
                          <a:effectLst/>
                        </a:rPr>
                        <a:t>Quantité</a:t>
                      </a:r>
                      <a:endParaRPr lang="fr-FR" sz="1700" b="1" i="0" u="none" strike="noStrike" dirty="0">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rPr>
                        <a:t>96</a:t>
                      </a:r>
                      <a:endParaRPr lang="fr-FR" sz="1700" b="1" i="0" u="none" strike="noStrike" dirty="0">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rPr>
                        <a:t>104</a:t>
                      </a:r>
                      <a:endParaRPr lang="fr-FR" sz="1700" b="1" i="0" u="none" strike="noStrike" dirty="0">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rPr>
                        <a:t>115</a:t>
                      </a:r>
                      <a:endParaRPr lang="fr-FR" sz="1700" b="1" i="0" u="none" strike="noStrike" dirty="0">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110</a:t>
                      </a:r>
                      <a:endParaRPr lang="fr-FR" sz="1700" b="1" i="0" u="none" strike="noStrike">
                        <a:solidFill>
                          <a:srgbClr val="000000"/>
                        </a:solidFill>
                        <a:effectLst/>
                        <a:latin typeface="Segoe UI" panose="020B0502040204020203" pitchFamily="34" charset="0"/>
                      </a:endParaRPr>
                    </a:p>
                  </a:txBody>
                  <a:tcPr marL="6174" marR="6174" marT="6174" marB="0" anchor="ctr"/>
                </a:tc>
                <a:extLst>
                  <a:ext uri="{0D108BD9-81ED-4DB2-BD59-A6C34878D82A}">
                    <a16:rowId xmlns:a16="http://schemas.microsoft.com/office/drawing/2014/main" val="4265349805"/>
                  </a:ext>
                </a:extLst>
              </a:tr>
              <a:tr h="389648">
                <a:tc>
                  <a:txBody>
                    <a:bodyPr/>
                    <a:lstStyle/>
                    <a:p>
                      <a:pPr algn="ctr" rtl="0" fontAlgn="ctr"/>
                      <a:r>
                        <a:rPr lang="fr-FR" sz="1700" b="1" u="none" strike="noStrike">
                          <a:effectLst/>
                        </a:rPr>
                        <a:t>kilos</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l" rtl="0" fontAlgn="ctr"/>
                      <a:r>
                        <a:rPr lang="fr-FR" sz="1700" b="1" u="none" strike="noStrike">
                          <a:effectLst/>
                        </a:rPr>
                        <a:t>Prix </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highlight>
                            <a:srgbClr val="FF0000"/>
                          </a:highlight>
                        </a:rPr>
                        <a:t>17</a:t>
                      </a:r>
                      <a:endParaRPr lang="fr-FR" sz="1700" b="1" i="0" u="none" strike="noStrike" dirty="0">
                        <a:solidFill>
                          <a:srgbClr val="000000"/>
                        </a:solidFill>
                        <a:effectLst/>
                        <a:highlight>
                          <a:srgbClr val="FF0000"/>
                        </a:highligh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highlight>
                            <a:srgbClr val="FF0000"/>
                          </a:highlight>
                        </a:rPr>
                        <a:t>17</a:t>
                      </a:r>
                      <a:endParaRPr lang="fr-FR" sz="1700" b="1" i="0" u="none" strike="noStrike" dirty="0">
                        <a:solidFill>
                          <a:srgbClr val="000000"/>
                        </a:solidFill>
                        <a:effectLst/>
                        <a:highlight>
                          <a:srgbClr val="FF0000"/>
                        </a:highligh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highlight>
                            <a:srgbClr val="FF0000"/>
                          </a:highlight>
                        </a:rPr>
                        <a:t>17</a:t>
                      </a:r>
                      <a:endParaRPr lang="fr-FR" sz="1700" b="1" i="0" u="none" strike="noStrike" dirty="0">
                        <a:solidFill>
                          <a:srgbClr val="000000"/>
                        </a:solidFill>
                        <a:effectLst/>
                        <a:highlight>
                          <a:srgbClr val="FF0000"/>
                        </a:highligh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highlight>
                            <a:srgbClr val="FF0000"/>
                          </a:highlight>
                        </a:rPr>
                        <a:t>17</a:t>
                      </a:r>
                      <a:endParaRPr lang="fr-FR" sz="1700" b="1" i="0" u="none" strike="noStrike" dirty="0">
                        <a:solidFill>
                          <a:srgbClr val="000000"/>
                        </a:solidFill>
                        <a:effectLst/>
                        <a:highlight>
                          <a:srgbClr val="FF0000"/>
                        </a:highlight>
                        <a:latin typeface="Segoe UI" panose="020B0502040204020203" pitchFamily="34" charset="0"/>
                      </a:endParaRPr>
                    </a:p>
                  </a:txBody>
                  <a:tcPr marL="6174" marR="6174" marT="6174" marB="0" anchor="ctr"/>
                </a:tc>
                <a:extLst>
                  <a:ext uri="{0D108BD9-81ED-4DB2-BD59-A6C34878D82A}">
                    <a16:rowId xmlns:a16="http://schemas.microsoft.com/office/drawing/2014/main" val="3997820821"/>
                  </a:ext>
                </a:extLst>
              </a:tr>
              <a:tr h="389648">
                <a:tc>
                  <a:txBody>
                    <a:bodyPr/>
                    <a:lstStyle/>
                    <a:p>
                      <a:pPr algn="ctr" fontAlgn="t"/>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174" marR="6174" marT="6174" marB="0"/>
                </a:tc>
                <a:tc>
                  <a:txBody>
                    <a:bodyPr/>
                    <a:lstStyle/>
                    <a:p>
                      <a:pPr algn="l" rtl="0" fontAlgn="ctr"/>
                      <a:r>
                        <a:rPr lang="fr-FR" sz="1700" b="1" u="none" strike="noStrike">
                          <a:effectLst/>
                        </a:rPr>
                        <a:t>valeur</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1632</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1768</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rPr>
                        <a:t>1955</a:t>
                      </a:r>
                      <a:endParaRPr lang="fr-FR" sz="1700" b="1" i="0" u="none" strike="noStrike" dirty="0">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rPr>
                        <a:t>1870</a:t>
                      </a:r>
                      <a:endParaRPr lang="fr-FR" sz="1700" b="1" i="0" u="none" strike="noStrike" dirty="0">
                        <a:solidFill>
                          <a:srgbClr val="000000"/>
                        </a:solidFill>
                        <a:effectLst/>
                        <a:latin typeface="Segoe UI" panose="020B0502040204020203" pitchFamily="34" charset="0"/>
                      </a:endParaRPr>
                    </a:p>
                  </a:txBody>
                  <a:tcPr marL="6174" marR="6174" marT="6174" marB="0" anchor="ctr"/>
                </a:tc>
                <a:extLst>
                  <a:ext uri="{0D108BD9-81ED-4DB2-BD59-A6C34878D82A}">
                    <a16:rowId xmlns:a16="http://schemas.microsoft.com/office/drawing/2014/main" val="3375900294"/>
                  </a:ext>
                </a:extLst>
              </a:tr>
              <a:tr h="389648">
                <a:tc>
                  <a:txBody>
                    <a:bodyPr/>
                    <a:lstStyle/>
                    <a:p>
                      <a:pPr algn="l" rtl="0" fontAlgn="ctr"/>
                      <a:r>
                        <a:rPr lang="fr-FR" sz="1700" b="1" u="none" strike="noStrike">
                          <a:effectLst/>
                        </a:rPr>
                        <a:t>Vin</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l" rtl="0" fontAlgn="ctr"/>
                      <a:r>
                        <a:rPr lang="fr-FR" sz="1700" b="1" u="none" strike="noStrike">
                          <a:effectLst/>
                        </a:rPr>
                        <a:t>Quantité</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13</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11</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rPr>
                        <a:t>10</a:t>
                      </a:r>
                      <a:endParaRPr lang="fr-FR" sz="1700" b="1" i="0" u="none" strike="noStrike" dirty="0">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rPr>
                        <a:t>9</a:t>
                      </a:r>
                      <a:endParaRPr lang="fr-FR" sz="1700" b="1" i="0" u="none" strike="noStrike" dirty="0">
                        <a:solidFill>
                          <a:srgbClr val="000000"/>
                        </a:solidFill>
                        <a:effectLst/>
                        <a:latin typeface="Segoe UI" panose="020B0502040204020203" pitchFamily="34" charset="0"/>
                      </a:endParaRPr>
                    </a:p>
                  </a:txBody>
                  <a:tcPr marL="6174" marR="6174" marT="6174" marB="0" anchor="ctr"/>
                </a:tc>
                <a:extLst>
                  <a:ext uri="{0D108BD9-81ED-4DB2-BD59-A6C34878D82A}">
                    <a16:rowId xmlns:a16="http://schemas.microsoft.com/office/drawing/2014/main" val="3527865775"/>
                  </a:ext>
                </a:extLst>
              </a:tr>
              <a:tr h="389648">
                <a:tc>
                  <a:txBody>
                    <a:bodyPr/>
                    <a:lstStyle/>
                    <a:p>
                      <a:pPr algn="l" rtl="0" fontAlgn="ctr"/>
                      <a:r>
                        <a:rPr lang="fr-FR" sz="1700" b="1" u="none" strike="noStrike">
                          <a:effectLst/>
                        </a:rPr>
                        <a:t>litres</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l" rtl="0" fontAlgn="ctr"/>
                      <a:r>
                        <a:rPr lang="fr-FR" sz="1700" b="1" u="none" strike="noStrike">
                          <a:effectLst/>
                        </a:rPr>
                        <a:t>Prix </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highlight>
                            <a:srgbClr val="FF0000"/>
                          </a:highlight>
                        </a:rPr>
                        <a:t>20</a:t>
                      </a:r>
                      <a:endParaRPr lang="fr-FR" sz="1700" b="1" i="0" u="none" strike="noStrike" dirty="0">
                        <a:solidFill>
                          <a:srgbClr val="000000"/>
                        </a:solidFill>
                        <a:effectLst/>
                        <a:highlight>
                          <a:srgbClr val="FF0000"/>
                        </a:highligh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highlight>
                            <a:srgbClr val="FF0000"/>
                          </a:highlight>
                        </a:rPr>
                        <a:t>20</a:t>
                      </a:r>
                      <a:endParaRPr lang="fr-FR" sz="1700" b="1" i="0" u="none" strike="noStrike" dirty="0">
                        <a:solidFill>
                          <a:srgbClr val="000000"/>
                        </a:solidFill>
                        <a:effectLst/>
                        <a:highlight>
                          <a:srgbClr val="FF0000"/>
                        </a:highligh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highlight>
                            <a:srgbClr val="FF0000"/>
                          </a:highlight>
                        </a:rPr>
                        <a:t>20</a:t>
                      </a:r>
                      <a:endParaRPr lang="fr-FR" sz="1700" b="1" i="0" u="none" strike="noStrike" dirty="0">
                        <a:solidFill>
                          <a:srgbClr val="000000"/>
                        </a:solidFill>
                        <a:effectLst/>
                        <a:highlight>
                          <a:srgbClr val="FF0000"/>
                        </a:highligh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highlight>
                            <a:srgbClr val="FF0000"/>
                          </a:highlight>
                        </a:rPr>
                        <a:t>20</a:t>
                      </a:r>
                      <a:endParaRPr lang="fr-FR" sz="1700" b="1" i="0" u="none" strike="noStrike" dirty="0">
                        <a:solidFill>
                          <a:srgbClr val="000000"/>
                        </a:solidFill>
                        <a:effectLst/>
                        <a:highlight>
                          <a:srgbClr val="FF0000"/>
                        </a:highlight>
                        <a:latin typeface="Segoe UI" panose="020B0502040204020203" pitchFamily="34" charset="0"/>
                      </a:endParaRPr>
                    </a:p>
                  </a:txBody>
                  <a:tcPr marL="6174" marR="6174" marT="6174" marB="0" anchor="ctr"/>
                </a:tc>
                <a:extLst>
                  <a:ext uri="{0D108BD9-81ED-4DB2-BD59-A6C34878D82A}">
                    <a16:rowId xmlns:a16="http://schemas.microsoft.com/office/drawing/2014/main" val="2002901506"/>
                  </a:ext>
                </a:extLst>
              </a:tr>
              <a:tr h="389648">
                <a:tc>
                  <a:txBody>
                    <a:bodyPr/>
                    <a:lstStyle/>
                    <a:p>
                      <a:pPr algn="l" fontAlgn="t"/>
                      <a:r>
                        <a:rPr lang="fr-FR" sz="1100" b="1" u="none" strike="noStrike">
                          <a:effectLst/>
                        </a:rPr>
                        <a:t> </a:t>
                      </a:r>
                      <a:endParaRPr lang="fr-FR" sz="1100" b="1" i="0" u="none" strike="noStrike">
                        <a:solidFill>
                          <a:srgbClr val="000000"/>
                        </a:solidFill>
                        <a:effectLst/>
                        <a:latin typeface="Calibri" panose="020F0502020204030204" pitchFamily="34" charset="0"/>
                      </a:endParaRPr>
                    </a:p>
                  </a:txBody>
                  <a:tcPr marL="6174" marR="6174" marT="6174" marB="0"/>
                </a:tc>
                <a:tc>
                  <a:txBody>
                    <a:bodyPr/>
                    <a:lstStyle/>
                    <a:p>
                      <a:pPr algn="l" rtl="0" fontAlgn="ctr"/>
                      <a:r>
                        <a:rPr lang="fr-FR" sz="1700" b="1" u="none" strike="noStrike">
                          <a:effectLst/>
                        </a:rPr>
                        <a:t>valeur</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260</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220</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200</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rPr>
                        <a:t>180</a:t>
                      </a:r>
                      <a:endParaRPr lang="fr-FR" sz="1700" b="1" i="0" u="none" strike="noStrike" dirty="0">
                        <a:solidFill>
                          <a:srgbClr val="000000"/>
                        </a:solidFill>
                        <a:effectLst/>
                        <a:latin typeface="Segoe UI" panose="020B0502040204020203" pitchFamily="34" charset="0"/>
                      </a:endParaRPr>
                    </a:p>
                  </a:txBody>
                  <a:tcPr marL="6174" marR="6174" marT="6174" marB="0" anchor="ctr"/>
                </a:tc>
                <a:extLst>
                  <a:ext uri="{0D108BD9-81ED-4DB2-BD59-A6C34878D82A}">
                    <a16:rowId xmlns:a16="http://schemas.microsoft.com/office/drawing/2014/main" val="3347764200"/>
                  </a:ext>
                </a:extLst>
              </a:tr>
              <a:tr h="411704">
                <a:tc gridSpan="2">
                  <a:txBody>
                    <a:bodyPr/>
                    <a:lstStyle/>
                    <a:p>
                      <a:pPr algn="ctr" rtl="0" fontAlgn="ctr"/>
                      <a:r>
                        <a:rPr lang="fr-FR" sz="1700" b="1" u="none" strike="noStrike">
                          <a:effectLst/>
                        </a:rPr>
                        <a:t>Total PIB</a:t>
                      </a:r>
                      <a:endParaRPr lang="fr-FR" sz="1700" b="1" i="0" u="none" strike="noStrike">
                        <a:solidFill>
                          <a:srgbClr val="000000"/>
                        </a:solidFill>
                        <a:effectLst/>
                        <a:latin typeface="Segoe UI" panose="020B0502040204020203" pitchFamily="34" charset="0"/>
                      </a:endParaRPr>
                    </a:p>
                  </a:txBody>
                  <a:tcPr marL="6174" marR="6174" marT="6174" marB="0" anchor="ctr"/>
                </a:tc>
                <a:tc hMerge="1">
                  <a:txBody>
                    <a:bodyPr/>
                    <a:lstStyle/>
                    <a:p>
                      <a:endParaRPr lang="fr-FR"/>
                    </a:p>
                  </a:txBody>
                  <a:tcPr/>
                </a:tc>
                <a:tc>
                  <a:txBody>
                    <a:bodyPr/>
                    <a:lstStyle/>
                    <a:p>
                      <a:pPr algn="ctr" rtl="0" fontAlgn="ctr"/>
                      <a:r>
                        <a:rPr lang="fr-FR" sz="1700" b="1" u="none" strike="noStrike">
                          <a:effectLst/>
                        </a:rPr>
                        <a:t>1892</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1988</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a:effectLst/>
                        </a:rPr>
                        <a:t>2155</a:t>
                      </a:r>
                      <a:endParaRPr lang="fr-FR" sz="1700" b="1" i="0" u="none" strike="noStrike">
                        <a:solidFill>
                          <a:srgbClr val="000000"/>
                        </a:solidFill>
                        <a:effectLst/>
                        <a:latin typeface="Segoe UI" panose="020B0502040204020203" pitchFamily="34" charset="0"/>
                      </a:endParaRPr>
                    </a:p>
                  </a:txBody>
                  <a:tcPr marL="6174" marR="6174" marT="6174" marB="0" anchor="ctr"/>
                </a:tc>
                <a:tc>
                  <a:txBody>
                    <a:bodyPr/>
                    <a:lstStyle/>
                    <a:p>
                      <a:pPr algn="ctr" rtl="0" fontAlgn="ctr"/>
                      <a:r>
                        <a:rPr lang="fr-FR" sz="1700" b="1" u="none" strike="noStrike" dirty="0">
                          <a:effectLst/>
                        </a:rPr>
                        <a:t>2050</a:t>
                      </a:r>
                      <a:endParaRPr lang="fr-FR" sz="1700" b="1" i="0" u="none" strike="noStrike" dirty="0">
                        <a:solidFill>
                          <a:srgbClr val="000000"/>
                        </a:solidFill>
                        <a:effectLst/>
                        <a:latin typeface="Segoe UI" panose="020B0502040204020203" pitchFamily="34" charset="0"/>
                      </a:endParaRPr>
                    </a:p>
                  </a:txBody>
                  <a:tcPr marL="6174" marR="6174" marT="6174" marB="0" anchor="ctr"/>
                </a:tc>
                <a:extLst>
                  <a:ext uri="{0D108BD9-81ED-4DB2-BD59-A6C34878D82A}">
                    <a16:rowId xmlns:a16="http://schemas.microsoft.com/office/drawing/2014/main" val="2991865054"/>
                  </a:ext>
                </a:extLst>
              </a:tr>
            </a:tbl>
          </a:graphicData>
        </a:graphic>
      </p:graphicFrame>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0BE0C61A-41D4-0880-F770-D5D9B7B636C6}"/>
                  </a:ext>
                </a:extLst>
              </p:cNvPr>
              <p:cNvSpPr txBox="1"/>
              <p:nvPr/>
            </p:nvSpPr>
            <p:spPr>
              <a:xfrm>
                <a:off x="176784" y="5742528"/>
                <a:ext cx="8856921" cy="873957"/>
              </a:xfrm>
              <a:prstGeom prst="rect">
                <a:avLst/>
              </a:prstGeom>
              <a:noFill/>
            </p:spPr>
            <p:txBody>
              <a:bodyPr wrap="square">
                <a:spAutoFit/>
              </a:bodyPr>
              <a:lstStyle/>
              <a:p>
                <a:r>
                  <a:rPr lang="fr-FR" sz="2800" dirty="0"/>
                  <a:t>L</a:t>
                </a:r>
                <a14:m>
                  <m:oMath xmlns:m="http://schemas.openxmlformats.org/officeDocument/2006/math">
                    <m:sSub>
                      <m:sSubPr>
                        <m:ctrlPr>
                          <a:rPr lang="fr-FR" sz="2800" i="1" smtClean="0">
                            <a:latin typeface="Cambria Math" panose="02040503050406030204" pitchFamily="18" charset="0"/>
                          </a:rPr>
                        </m:ctrlPr>
                      </m:sSubPr>
                      <m:e>
                        <m:r>
                          <a:rPr lang="fr-FR" sz="2800" b="0" i="1" smtClean="0">
                            <a:latin typeface="Cambria Math" panose="02040503050406030204" pitchFamily="18" charset="0"/>
                          </a:rPr>
                          <m:t>𝑄</m:t>
                        </m:r>
                      </m:e>
                      <m:sub>
                        <m:r>
                          <a:rPr lang="fr-FR" sz="2800" b="0" i="1" smtClean="0">
                            <a:latin typeface="Cambria Math" panose="02040503050406030204" pitchFamily="18" charset="0"/>
                          </a:rPr>
                          <m:t>(</m:t>
                        </m:r>
                        <m:f>
                          <m:fPr>
                            <m:ctrlPr>
                              <a:rPr lang="fr-FR" sz="2800" b="0" i="1" smtClean="0">
                                <a:latin typeface="Cambria Math" panose="02040503050406030204" pitchFamily="18" charset="0"/>
                              </a:rPr>
                            </m:ctrlPr>
                          </m:fPr>
                          <m:num>
                            <m:r>
                              <a:rPr lang="fr-FR" sz="2800" b="0" i="1" smtClean="0">
                                <a:latin typeface="Cambria Math" panose="02040503050406030204" pitchFamily="18" charset="0"/>
                              </a:rPr>
                              <m:t>𝑇</m:t>
                            </m:r>
                            <m:r>
                              <a:rPr lang="fr-FR" sz="2800" b="0" i="1" smtClean="0">
                                <a:latin typeface="Cambria Math" panose="02040503050406030204" pitchFamily="18" charset="0"/>
                              </a:rPr>
                              <m:t>4</m:t>
                            </m:r>
                          </m:num>
                          <m:den>
                            <m:r>
                              <a:rPr lang="fr-FR" sz="2800" b="0" i="1" smtClean="0">
                                <a:latin typeface="Cambria Math" panose="02040503050406030204" pitchFamily="18" charset="0"/>
                              </a:rPr>
                              <m:t>𝑇</m:t>
                            </m:r>
                            <m:r>
                              <a:rPr lang="fr-FR" sz="2800" b="0" i="1" smtClean="0">
                                <a:latin typeface="Cambria Math" panose="02040503050406030204" pitchFamily="18" charset="0"/>
                              </a:rPr>
                              <m:t>1</m:t>
                            </m:r>
                          </m:den>
                        </m:f>
                        <m:r>
                          <a:rPr lang="fr-FR" sz="2800" b="0" i="1" smtClean="0">
                            <a:latin typeface="Cambria Math" panose="02040503050406030204" pitchFamily="18" charset="0"/>
                          </a:rPr>
                          <m:t>)</m:t>
                        </m:r>
                      </m:sub>
                    </m:sSub>
                    <m:r>
                      <a:rPr lang="fr-FR" sz="2800" b="0" i="1" smtClean="0">
                        <a:latin typeface="Cambria Math" panose="02040503050406030204" pitchFamily="18" charset="0"/>
                      </a:rPr>
                      <m:t>=</m:t>
                    </m:r>
                    <m:f>
                      <m:fPr>
                        <m:ctrlPr>
                          <a:rPr lang="fr-FR" sz="2800" i="1" smtClean="0">
                            <a:latin typeface="Cambria Math" panose="02040503050406030204" pitchFamily="18" charset="0"/>
                          </a:rPr>
                        </m:ctrlPr>
                      </m:fPr>
                      <m:num>
                        <m:nary>
                          <m:naryPr>
                            <m:chr m:val="∑"/>
                            <m:subHide m:val="on"/>
                            <m:supHide m:val="on"/>
                            <m:ctrlPr>
                              <a:rPr lang="fr-FR" sz="2800" i="1" smtClean="0">
                                <a:latin typeface="Cambria Math" panose="02040503050406030204" pitchFamily="18" charset="0"/>
                              </a:rPr>
                            </m:ctrlPr>
                          </m:naryPr>
                          <m:sub/>
                          <m:sup/>
                          <m:e>
                            <m:sSub>
                              <m:sSubPr>
                                <m:ctrlPr>
                                  <a:rPr lang="fr-FR" sz="2800" i="1" smtClean="0">
                                    <a:latin typeface="Cambria Math" panose="02040503050406030204" pitchFamily="18" charset="0"/>
                                  </a:rPr>
                                </m:ctrlPr>
                              </m:sSubPr>
                              <m:e>
                                <m:r>
                                  <a:rPr lang="fr-FR" sz="2800" b="0" i="1" smtClean="0">
                                    <a:latin typeface="Cambria Math" panose="02040503050406030204" pitchFamily="18" charset="0"/>
                                  </a:rPr>
                                  <m:t>𝑃</m:t>
                                </m:r>
                              </m:e>
                              <m:sub>
                                <m:r>
                                  <a:rPr lang="fr-FR" sz="2800" b="0" i="1" smtClean="0">
                                    <a:latin typeface="Cambria Math" panose="02040503050406030204" pitchFamily="18" charset="0"/>
                                  </a:rPr>
                                  <m:t>(0)</m:t>
                                </m:r>
                              </m:sub>
                            </m:sSub>
                            <m:r>
                              <a:rPr lang="fr-FR" sz="2800" b="0" i="1" smtClean="0">
                                <a:latin typeface="Cambria Math" panose="02040503050406030204" pitchFamily="18" charset="0"/>
                              </a:rPr>
                              <m:t>∗</m:t>
                            </m:r>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rPr>
                                  <m:t>𝑄</m:t>
                                </m:r>
                              </m:e>
                              <m:sub>
                                <m:r>
                                  <a:rPr lang="fr-FR" sz="2800" b="0" i="1" smtClean="0">
                                    <a:latin typeface="Cambria Math" panose="02040503050406030204" pitchFamily="18" charset="0"/>
                                  </a:rPr>
                                  <m:t>𝑡</m:t>
                                </m:r>
                              </m:sub>
                            </m:sSub>
                          </m:e>
                        </m:nary>
                      </m:num>
                      <m:den>
                        <m:nary>
                          <m:naryPr>
                            <m:chr m:val="∑"/>
                            <m:subHide m:val="on"/>
                            <m:supHide m:val="on"/>
                            <m:ctrlPr>
                              <a:rPr lang="fr-FR" sz="2800" i="1" smtClean="0">
                                <a:latin typeface="Cambria Math" panose="02040503050406030204" pitchFamily="18" charset="0"/>
                              </a:rPr>
                            </m:ctrlPr>
                          </m:naryPr>
                          <m:sub/>
                          <m:sup/>
                          <m:e>
                            <m:sSub>
                              <m:sSubPr>
                                <m:ctrlPr>
                                  <a:rPr lang="fr-FR" sz="2800" i="1" smtClean="0">
                                    <a:latin typeface="Cambria Math" panose="02040503050406030204" pitchFamily="18" charset="0"/>
                                  </a:rPr>
                                </m:ctrlPr>
                              </m:sSubPr>
                              <m:e>
                                <m:r>
                                  <a:rPr lang="fr-FR" sz="2800" b="0" i="1" smtClean="0">
                                    <a:latin typeface="Cambria Math" panose="02040503050406030204" pitchFamily="18" charset="0"/>
                                  </a:rPr>
                                  <m:t>𝑃</m:t>
                                </m:r>
                              </m:e>
                              <m:sub>
                                <m:r>
                                  <a:rPr lang="fr-FR" sz="2800" b="0" i="1" smtClean="0">
                                    <a:latin typeface="Cambria Math" panose="02040503050406030204" pitchFamily="18" charset="0"/>
                                  </a:rPr>
                                  <m:t>(0)</m:t>
                                </m:r>
                              </m:sub>
                            </m:sSub>
                            <m:r>
                              <a:rPr lang="fr-FR" sz="2800" b="0" i="1" smtClean="0">
                                <a:latin typeface="Cambria Math" panose="02040503050406030204" pitchFamily="18" charset="0"/>
                              </a:rPr>
                              <m:t>∗</m:t>
                            </m:r>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rPr>
                                  <m:t>𝑄</m:t>
                                </m:r>
                              </m:e>
                              <m:sub>
                                <m:r>
                                  <a:rPr lang="fr-FR" sz="2800" b="0" i="1" smtClean="0">
                                    <a:latin typeface="Cambria Math" panose="02040503050406030204" pitchFamily="18" charset="0"/>
                                  </a:rPr>
                                  <m:t>(0)</m:t>
                                </m:r>
                              </m:sub>
                            </m:sSub>
                          </m:e>
                        </m:nary>
                      </m:den>
                    </m:f>
                  </m:oMath>
                </a14:m>
                <a:r>
                  <a:rPr lang="fr-FR" sz="2800" dirty="0"/>
                  <a:t> =</a:t>
                </a:r>
                <a14:m>
                  <m:oMath xmlns:m="http://schemas.openxmlformats.org/officeDocument/2006/math">
                    <m:f>
                      <m:fPr>
                        <m:ctrlPr>
                          <a:rPr lang="fr-FR" sz="2800" i="1" dirty="0" smtClean="0">
                            <a:latin typeface="Cambria Math" panose="02040503050406030204" pitchFamily="18" charset="0"/>
                          </a:rPr>
                        </m:ctrlPr>
                      </m:fPr>
                      <m:num>
                        <m:r>
                          <a:rPr lang="fr-FR" sz="2800" b="0" i="1" dirty="0" smtClean="0">
                            <a:latin typeface="Cambria Math" panose="02040503050406030204" pitchFamily="18" charset="0"/>
                          </a:rPr>
                          <m:t>(17∗110+20∗9)</m:t>
                        </m:r>
                      </m:num>
                      <m:den>
                        <m:r>
                          <a:rPr lang="fr-FR" sz="2800" b="0" i="1" dirty="0" smtClean="0">
                            <a:latin typeface="Cambria Math" panose="02040503050406030204" pitchFamily="18" charset="0"/>
                          </a:rPr>
                          <m:t>(17∗96+20∗13)</m:t>
                        </m:r>
                      </m:den>
                    </m:f>
                  </m:oMath>
                </a14:m>
                <a:r>
                  <a:rPr lang="fr-FR" sz="2800" dirty="0"/>
                  <a:t>=</a:t>
                </a:r>
                <a14:m>
                  <m:oMath xmlns:m="http://schemas.openxmlformats.org/officeDocument/2006/math">
                    <m:f>
                      <m:fPr>
                        <m:ctrlPr>
                          <a:rPr lang="fr-FR" sz="2800" i="1" dirty="0" smtClean="0">
                            <a:latin typeface="Cambria Math" panose="02040503050406030204" pitchFamily="18" charset="0"/>
                          </a:rPr>
                        </m:ctrlPr>
                      </m:fPr>
                      <m:num>
                        <m:r>
                          <a:rPr lang="fr-FR" sz="2800" b="0" i="1" dirty="0" smtClean="0">
                            <a:latin typeface="Cambria Math" panose="02040503050406030204" pitchFamily="18" charset="0"/>
                          </a:rPr>
                          <m:t>2050</m:t>
                        </m:r>
                      </m:num>
                      <m:den>
                        <m:r>
                          <a:rPr lang="fr-FR" sz="2800" b="0" i="1" dirty="0" smtClean="0">
                            <a:latin typeface="Cambria Math" panose="02040503050406030204" pitchFamily="18" charset="0"/>
                          </a:rPr>
                          <m:t>1892</m:t>
                        </m:r>
                      </m:den>
                    </m:f>
                    <m:r>
                      <a:rPr lang="fr-FR" sz="2800" b="0" i="1" dirty="0" smtClean="0">
                        <a:latin typeface="Cambria Math" panose="02040503050406030204" pitchFamily="18" charset="0"/>
                      </a:rPr>
                      <m:t>=1,0835</m:t>
                    </m:r>
                  </m:oMath>
                </a14:m>
                <a:endParaRPr lang="fr-FR" sz="2800" dirty="0"/>
              </a:p>
            </p:txBody>
          </p:sp>
        </mc:Choice>
        <mc:Fallback xmlns="">
          <p:sp>
            <p:nvSpPr>
              <p:cNvPr id="6" name="ZoneTexte 5">
                <a:extLst>
                  <a:ext uri="{FF2B5EF4-FFF2-40B4-BE49-F238E27FC236}">
                    <a16:creationId xmlns:a16="http://schemas.microsoft.com/office/drawing/2014/main" id="{0BE0C61A-41D4-0880-F770-D5D9B7B636C6}"/>
                  </a:ext>
                </a:extLst>
              </p:cNvPr>
              <p:cNvSpPr txBox="1">
                <a:spLocks noRot="1" noChangeAspect="1" noMove="1" noResize="1" noEditPoints="1" noAdjustHandles="1" noChangeArrowheads="1" noChangeShapeType="1" noTextEdit="1"/>
              </p:cNvSpPr>
              <p:nvPr/>
            </p:nvSpPr>
            <p:spPr>
              <a:xfrm>
                <a:off x="176784" y="5742528"/>
                <a:ext cx="8856921" cy="873957"/>
              </a:xfrm>
              <a:prstGeom prst="rect">
                <a:avLst/>
              </a:prstGeom>
              <a:blipFill>
                <a:blip r:embed="rId2"/>
                <a:stretch>
                  <a:fillRect l="-13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052088D2-FB36-0884-64AB-F62DAEB17B61}"/>
                  </a:ext>
                </a:extLst>
              </p:cNvPr>
              <p:cNvSpPr txBox="1"/>
              <p:nvPr/>
            </p:nvSpPr>
            <p:spPr>
              <a:xfrm>
                <a:off x="5653278" y="6247153"/>
                <a:ext cx="636193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dirty="0" smtClean="0">
                          <a:latin typeface="Cambria Math" panose="02040503050406030204" pitchFamily="18" charset="0"/>
                        </a:rPr>
                        <m:t>E</m:t>
                      </m:r>
                      <m:r>
                        <m:rPr>
                          <m:sty m:val="p"/>
                        </m:rPr>
                        <a:rPr lang="fr-FR" b="0" i="0" dirty="0" smtClean="0">
                          <a:latin typeface="Cambria Math" panose="02040503050406030204" pitchFamily="18" charset="0"/>
                        </a:rPr>
                        <m:t>n</m:t>
                      </m:r>
                      <m:r>
                        <a:rPr lang="fr-FR" b="0" i="0" dirty="0" smtClean="0">
                          <a:latin typeface="Cambria Math" panose="02040503050406030204" pitchFamily="18" charset="0"/>
                        </a:rPr>
                        <m:t> </m:t>
                      </m:r>
                      <m:r>
                        <m:rPr>
                          <m:sty m:val="p"/>
                        </m:rPr>
                        <a:rPr lang="fr-FR" b="0" i="0" dirty="0" smtClean="0">
                          <a:latin typeface="Cambria Math" panose="02040503050406030204" pitchFamily="18" charset="0"/>
                        </a:rPr>
                        <m:t>taux</m:t>
                      </m:r>
                      <m:r>
                        <a:rPr lang="fr-FR" b="0" i="0" dirty="0" smtClean="0">
                          <a:latin typeface="Cambria Math" panose="02040503050406030204" pitchFamily="18" charset="0"/>
                        </a:rPr>
                        <m:t> </m:t>
                      </m:r>
                      <m:r>
                        <m:rPr>
                          <m:sty m:val="p"/>
                        </m:rPr>
                        <a:rPr lang="fr-FR" b="0" i="0" dirty="0" smtClean="0">
                          <a:latin typeface="Cambria Math" panose="02040503050406030204" pitchFamily="18" charset="0"/>
                        </a:rPr>
                        <m:t>de</m:t>
                      </m:r>
                      <m:r>
                        <a:rPr lang="fr-FR" b="0" i="0" dirty="0" smtClean="0">
                          <a:latin typeface="Cambria Math" panose="02040503050406030204" pitchFamily="18" charset="0"/>
                        </a:rPr>
                        <m:t> </m:t>
                      </m:r>
                      <m:r>
                        <m:rPr>
                          <m:sty m:val="p"/>
                        </m:rPr>
                        <a:rPr lang="fr-FR" b="0" i="0" dirty="0" smtClean="0">
                          <a:latin typeface="Cambria Math" panose="02040503050406030204" pitchFamily="18" charset="0"/>
                        </a:rPr>
                        <m:t>croissance</m:t>
                      </m:r>
                      <m:r>
                        <a:rPr lang="fr-FR" b="0" i="0" dirty="0" smtClean="0">
                          <a:latin typeface="Cambria Math" panose="02040503050406030204" pitchFamily="18" charset="0"/>
                        </a:rPr>
                        <m:t>, 8,35 %, </m:t>
                      </m:r>
                      <m:r>
                        <m:rPr>
                          <m:sty m:val="p"/>
                        </m:rPr>
                        <a:rPr lang="fr-FR" b="0" i="0" dirty="0" smtClean="0">
                          <a:latin typeface="Cambria Math" panose="02040503050406030204" pitchFamily="18" charset="0"/>
                        </a:rPr>
                        <m:t>contre</m:t>
                      </m:r>
                      <m:r>
                        <a:rPr lang="fr-FR" b="0" i="0" dirty="0" smtClean="0">
                          <a:latin typeface="Cambria Math" panose="02040503050406030204" pitchFamily="18" charset="0"/>
                        </a:rPr>
                        <m:t> 39 % </m:t>
                      </m:r>
                      <m:r>
                        <m:rPr>
                          <m:sty m:val="p"/>
                        </m:rPr>
                        <a:rPr lang="fr-FR" b="0" i="0" dirty="0" smtClean="0">
                          <a:latin typeface="Cambria Math" panose="02040503050406030204" pitchFamily="18" charset="0"/>
                        </a:rPr>
                        <m:t>initialement</m:t>
                      </m:r>
                      <m:r>
                        <a:rPr lang="fr-FR" b="0" i="0" dirty="0" smtClean="0">
                          <a:latin typeface="Cambria Math" panose="02040503050406030204" pitchFamily="18" charset="0"/>
                        </a:rPr>
                        <m:t> </m:t>
                      </m:r>
                    </m:oMath>
                  </m:oMathPara>
                </a14:m>
                <a:endParaRPr lang="fr-FR" dirty="0"/>
              </a:p>
            </p:txBody>
          </p:sp>
        </mc:Choice>
        <mc:Fallback xmlns="">
          <p:sp>
            <p:nvSpPr>
              <p:cNvPr id="8" name="ZoneTexte 7">
                <a:extLst>
                  <a:ext uri="{FF2B5EF4-FFF2-40B4-BE49-F238E27FC236}">
                    <a16:creationId xmlns:a16="http://schemas.microsoft.com/office/drawing/2014/main" id="{052088D2-FB36-0884-64AB-F62DAEB17B61}"/>
                  </a:ext>
                </a:extLst>
              </p:cNvPr>
              <p:cNvSpPr txBox="1">
                <a:spLocks noRot="1" noChangeAspect="1" noMove="1" noResize="1" noEditPoints="1" noAdjustHandles="1" noChangeArrowheads="1" noChangeShapeType="1" noTextEdit="1"/>
              </p:cNvSpPr>
              <p:nvPr/>
            </p:nvSpPr>
            <p:spPr>
              <a:xfrm>
                <a:off x="5653278" y="6247153"/>
                <a:ext cx="6361938" cy="369332"/>
              </a:xfrm>
              <a:prstGeom prst="rect">
                <a:avLst/>
              </a:prstGeom>
              <a:blipFill>
                <a:blip r:embed="rId3"/>
                <a:stretch>
                  <a:fillRect b="-1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A5D560EB-E8EE-8821-A39B-305EC373203B}"/>
                  </a:ext>
                </a:extLst>
              </p:cNvPr>
              <p:cNvSpPr txBox="1"/>
              <p:nvPr/>
            </p:nvSpPr>
            <p:spPr>
              <a:xfrm>
                <a:off x="482632" y="5231219"/>
                <a:ext cx="8236065" cy="587148"/>
              </a:xfrm>
              <a:prstGeom prst="rect">
                <a:avLst/>
              </a:prstGeom>
              <a:noFill/>
            </p:spPr>
            <p:txBody>
              <a:bodyPr wrap="square" rtlCol="0">
                <a:spAutoFit/>
              </a:bodyPr>
              <a:lstStyle/>
              <a:p>
                <a:r>
                  <a:rPr lang="fr-FR" dirty="0"/>
                  <a:t>Variation du PIB nominal = </a:t>
                </a:r>
                <a14:m>
                  <m:oMath xmlns:m="http://schemas.openxmlformats.org/officeDocument/2006/math">
                    <m:f>
                      <m:fPr>
                        <m:ctrlPr>
                          <a:rPr lang="fr-FR" sz="1800" i="1" smtClean="0">
                            <a:latin typeface="Cambria Math" panose="02040503050406030204" pitchFamily="18" charset="0"/>
                          </a:rPr>
                        </m:ctrlPr>
                      </m:fPr>
                      <m:num>
                        <m:nary>
                          <m:naryPr>
                            <m:chr m:val="∑"/>
                            <m:subHide m:val="on"/>
                            <m:supHide m:val="on"/>
                            <m:ctrlPr>
                              <a:rPr lang="fr-FR" sz="1800" i="1" smtClean="0">
                                <a:latin typeface="Cambria Math" panose="02040503050406030204" pitchFamily="18" charset="0"/>
                              </a:rPr>
                            </m:ctrlPr>
                          </m:naryPr>
                          <m:sub/>
                          <m:sup/>
                          <m:e>
                            <m:sSub>
                              <m:sSubPr>
                                <m:ctrlPr>
                                  <a:rPr lang="fr-FR" sz="1800" i="1" smtClean="0">
                                    <a:latin typeface="Cambria Math" panose="02040503050406030204" pitchFamily="18" charset="0"/>
                                  </a:rPr>
                                </m:ctrlPr>
                              </m:sSubPr>
                              <m:e>
                                <m:r>
                                  <a:rPr lang="fr-FR" sz="1800" b="0" i="1" smtClean="0">
                                    <a:latin typeface="Cambria Math" panose="02040503050406030204" pitchFamily="18" charset="0"/>
                                  </a:rPr>
                                  <m:t>𝑃</m:t>
                                </m:r>
                              </m:e>
                              <m:sub>
                                <m:r>
                                  <a:rPr lang="fr-FR" sz="1800" b="0" i="1" smtClean="0">
                                    <a:latin typeface="Cambria Math" panose="02040503050406030204" pitchFamily="18" charset="0"/>
                                  </a:rPr>
                                  <m:t>(</m:t>
                                </m:r>
                                <m:r>
                                  <a:rPr lang="fr-FR" sz="1800" b="0" i="1" smtClean="0">
                                    <a:latin typeface="Cambria Math" panose="02040503050406030204" pitchFamily="18" charset="0"/>
                                  </a:rPr>
                                  <m:t>𝑡</m:t>
                                </m:r>
                                <m:r>
                                  <a:rPr lang="fr-FR" sz="1800" b="0" i="1" smtClean="0">
                                    <a:latin typeface="Cambria Math" panose="02040503050406030204" pitchFamily="18" charset="0"/>
                                  </a:rPr>
                                  <m:t>)</m:t>
                                </m:r>
                              </m:sub>
                            </m:sSub>
                            <m:r>
                              <a:rPr lang="fr-FR" sz="1800" b="0" i="1" smtClean="0">
                                <a:latin typeface="Cambria Math" panose="02040503050406030204" pitchFamily="18" charset="0"/>
                              </a:rPr>
                              <m:t>∗</m:t>
                            </m:r>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𝑄</m:t>
                                </m:r>
                              </m:e>
                              <m:sub>
                                <m:r>
                                  <a:rPr lang="fr-FR" sz="1800" b="0" i="1" smtClean="0">
                                    <a:latin typeface="Cambria Math" panose="02040503050406030204" pitchFamily="18" charset="0"/>
                                  </a:rPr>
                                  <m:t>𝑡</m:t>
                                </m:r>
                              </m:sub>
                            </m:sSub>
                          </m:e>
                        </m:nary>
                      </m:num>
                      <m:den>
                        <m:nary>
                          <m:naryPr>
                            <m:chr m:val="∑"/>
                            <m:subHide m:val="on"/>
                            <m:supHide m:val="on"/>
                            <m:ctrlPr>
                              <a:rPr lang="fr-FR" sz="1800" i="1" smtClean="0">
                                <a:latin typeface="Cambria Math" panose="02040503050406030204" pitchFamily="18" charset="0"/>
                              </a:rPr>
                            </m:ctrlPr>
                          </m:naryPr>
                          <m:sub/>
                          <m:sup/>
                          <m:e>
                            <m:sSub>
                              <m:sSubPr>
                                <m:ctrlPr>
                                  <a:rPr lang="fr-FR" sz="1800" i="1" smtClean="0">
                                    <a:latin typeface="Cambria Math" panose="02040503050406030204" pitchFamily="18" charset="0"/>
                                  </a:rPr>
                                </m:ctrlPr>
                              </m:sSubPr>
                              <m:e>
                                <m:r>
                                  <a:rPr lang="fr-FR" sz="1800" b="0" i="1" smtClean="0">
                                    <a:latin typeface="Cambria Math" panose="02040503050406030204" pitchFamily="18" charset="0"/>
                                  </a:rPr>
                                  <m:t>𝑃</m:t>
                                </m:r>
                              </m:e>
                              <m:sub>
                                <m:r>
                                  <a:rPr lang="fr-FR" sz="1800" b="0" i="1" smtClean="0">
                                    <a:latin typeface="Cambria Math" panose="02040503050406030204" pitchFamily="18" charset="0"/>
                                  </a:rPr>
                                  <m:t>(0)</m:t>
                                </m:r>
                              </m:sub>
                            </m:sSub>
                            <m:r>
                              <a:rPr lang="fr-FR" sz="1800" b="0" i="1" smtClean="0">
                                <a:latin typeface="Cambria Math" panose="02040503050406030204" pitchFamily="18" charset="0"/>
                              </a:rPr>
                              <m:t>∗</m:t>
                            </m:r>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𝑄</m:t>
                                </m:r>
                              </m:e>
                              <m:sub>
                                <m:r>
                                  <a:rPr lang="fr-FR" sz="1800" b="0" i="1" smtClean="0">
                                    <a:latin typeface="Cambria Math" panose="02040503050406030204" pitchFamily="18" charset="0"/>
                                  </a:rPr>
                                  <m:t>(0)</m:t>
                                </m:r>
                              </m:sub>
                            </m:sSub>
                          </m:e>
                        </m:nary>
                      </m:den>
                    </m:f>
                  </m:oMath>
                </a14:m>
                <a:r>
                  <a:rPr lang="fr-FR" sz="1800" dirty="0"/>
                  <a:t> =</a:t>
                </a:r>
                <a14:m>
                  <m:oMath xmlns:m="http://schemas.openxmlformats.org/officeDocument/2006/math">
                    <m:f>
                      <m:fPr>
                        <m:ctrlPr>
                          <a:rPr lang="fr-FR" sz="1800" i="1" dirty="0" smtClean="0">
                            <a:latin typeface="Cambria Math" panose="02040503050406030204" pitchFamily="18" charset="0"/>
                          </a:rPr>
                        </m:ctrlPr>
                      </m:fPr>
                      <m:num>
                        <m:r>
                          <a:rPr lang="fr-FR" sz="1800" b="0" i="1" dirty="0" smtClean="0">
                            <a:latin typeface="Cambria Math" panose="02040503050406030204" pitchFamily="18" charset="0"/>
                          </a:rPr>
                          <m:t>(22∗110+24∗9)</m:t>
                        </m:r>
                      </m:num>
                      <m:den>
                        <m:r>
                          <a:rPr lang="fr-FR" sz="1800" b="0" i="1" dirty="0" smtClean="0">
                            <a:latin typeface="Cambria Math" panose="02040503050406030204" pitchFamily="18" charset="0"/>
                          </a:rPr>
                          <m:t>(17∗96+20∗13)</m:t>
                        </m:r>
                      </m:den>
                    </m:f>
                  </m:oMath>
                </a14:m>
                <a:r>
                  <a:rPr lang="fr-FR" sz="1800" dirty="0"/>
                  <a:t>=</a:t>
                </a:r>
                <a14:m>
                  <m:oMath xmlns:m="http://schemas.openxmlformats.org/officeDocument/2006/math">
                    <m:f>
                      <m:fPr>
                        <m:ctrlPr>
                          <a:rPr lang="fr-FR" sz="1800" i="1" dirty="0" smtClean="0">
                            <a:latin typeface="Cambria Math" panose="02040503050406030204" pitchFamily="18" charset="0"/>
                          </a:rPr>
                        </m:ctrlPr>
                      </m:fPr>
                      <m:num>
                        <m:r>
                          <a:rPr lang="fr-FR" sz="1800" b="0" i="1" dirty="0" smtClean="0">
                            <a:latin typeface="Cambria Math" panose="02040503050406030204" pitchFamily="18" charset="0"/>
                          </a:rPr>
                          <m:t>2636</m:t>
                        </m:r>
                      </m:num>
                      <m:den>
                        <m:r>
                          <a:rPr lang="fr-FR" sz="1800" b="0" i="1" dirty="0" smtClean="0">
                            <a:latin typeface="Cambria Math" panose="02040503050406030204" pitchFamily="18" charset="0"/>
                          </a:rPr>
                          <m:t>1892</m:t>
                        </m:r>
                      </m:den>
                    </m:f>
                    <m:r>
                      <a:rPr lang="fr-FR" sz="1800" b="0" i="1" dirty="0" smtClean="0">
                        <a:latin typeface="Cambria Math" panose="02040503050406030204" pitchFamily="18" charset="0"/>
                      </a:rPr>
                      <m:t>=1,39</m:t>
                    </m:r>
                  </m:oMath>
                </a14:m>
                <a:r>
                  <a:rPr lang="fr-FR" dirty="0"/>
                  <a:t> </a:t>
                </a:r>
              </a:p>
            </p:txBody>
          </p:sp>
        </mc:Choice>
        <mc:Fallback xmlns="">
          <p:sp>
            <p:nvSpPr>
              <p:cNvPr id="9" name="ZoneTexte 8">
                <a:extLst>
                  <a:ext uri="{FF2B5EF4-FFF2-40B4-BE49-F238E27FC236}">
                    <a16:creationId xmlns:a16="http://schemas.microsoft.com/office/drawing/2014/main" id="{A5D560EB-E8EE-8821-A39B-305EC373203B}"/>
                  </a:ext>
                </a:extLst>
              </p:cNvPr>
              <p:cNvSpPr txBox="1">
                <a:spLocks noRot="1" noChangeAspect="1" noMove="1" noResize="1" noEditPoints="1" noAdjustHandles="1" noChangeArrowheads="1" noChangeShapeType="1" noTextEdit="1"/>
              </p:cNvSpPr>
              <p:nvPr/>
            </p:nvSpPr>
            <p:spPr>
              <a:xfrm>
                <a:off x="482632" y="5231219"/>
                <a:ext cx="8236065" cy="587148"/>
              </a:xfrm>
              <a:prstGeom prst="rect">
                <a:avLst/>
              </a:prstGeom>
              <a:blipFill>
                <a:blip r:embed="rId4"/>
                <a:stretch>
                  <a:fillRect l="-592"/>
                </a:stretch>
              </a:blipFill>
            </p:spPr>
            <p:txBody>
              <a:bodyPr/>
              <a:lstStyle/>
              <a:p>
                <a:r>
                  <a:rPr lang="fr-FR">
                    <a:noFill/>
                  </a:rPr>
                  <a:t> </a:t>
                </a:r>
              </a:p>
            </p:txBody>
          </p:sp>
        </mc:Fallback>
      </mc:AlternateContent>
    </p:spTree>
    <p:extLst>
      <p:ext uri="{BB962C8B-B14F-4D97-AF65-F5344CB8AC3E}">
        <p14:creationId xmlns:p14="http://schemas.microsoft.com/office/powerpoint/2010/main" val="10743103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807B1-FCF5-5B58-9A43-477C75FAAA74}"/>
              </a:ext>
            </a:extLst>
          </p:cNvPr>
          <p:cNvSpPr>
            <a:spLocks noGrp="1"/>
          </p:cNvSpPr>
          <p:nvPr>
            <p:ph type="title"/>
          </p:nvPr>
        </p:nvSpPr>
        <p:spPr>
          <a:xfrm>
            <a:off x="521208" y="1536192"/>
            <a:ext cx="9070848" cy="640080"/>
          </a:xfrm>
        </p:spPr>
        <p:txBody>
          <a:bodyPr>
            <a:normAutofit/>
          </a:bodyPr>
          <a:lstStyle/>
          <a:p>
            <a:r>
              <a:rPr lang="fr-FR" dirty="0"/>
              <a:t>Via le calcul des indices : Laspeyres base</a:t>
            </a:r>
          </a:p>
        </p:txBody>
      </p:sp>
      <p:pic>
        <p:nvPicPr>
          <p:cNvPr id="5" name="Image 4">
            <a:extLst>
              <a:ext uri="{FF2B5EF4-FFF2-40B4-BE49-F238E27FC236}">
                <a16:creationId xmlns:a16="http://schemas.microsoft.com/office/drawing/2014/main" id="{6DF0D483-CC9C-57B3-B03B-CEE855BD3CA2}"/>
              </a:ext>
            </a:extLst>
          </p:cNvPr>
          <p:cNvPicPr>
            <a:picLocks noChangeAspect="1"/>
          </p:cNvPicPr>
          <p:nvPr/>
        </p:nvPicPr>
        <p:blipFill>
          <a:blip r:embed="rId2"/>
          <a:stretch>
            <a:fillRect/>
          </a:stretch>
        </p:blipFill>
        <p:spPr>
          <a:xfrm>
            <a:off x="521208" y="2746248"/>
            <a:ext cx="10048113" cy="2484120"/>
          </a:xfrm>
          <a:prstGeom prst="rect">
            <a:avLst/>
          </a:prstGeom>
        </p:spPr>
      </p:pic>
      <p:sp>
        <p:nvSpPr>
          <p:cNvPr id="8" name="ZoneTexte 7">
            <a:extLst>
              <a:ext uri="{FF2B5EF4-FFF2-40B4-BE49-F238E27FC236}">
                <a16:creationId xmlns:a16="http://schemas.microsoft.com/office/drawing/2014/main" id="{A02014EC-457A-0BCB-770B-3A31C8C83F2D}"/>
              </a:ext>
            </a:extLst>
          </p:cNvPr>
          <p:cNvSpPr txBox="1"/>
          <p:nvPr/>
        </p:nvSpPr>
        <p:spPr>
          <a:xfrm>
            <a:off x="365760" y="5650992"/>
            <a:ext cx="11384280" cy="646331"/>
          </a:xfrm>
          <a:prstGeom prst="rect">
            <a:avLst/>
          </a:prstGeom>
          <a:noFill/>
        </p:spPr>
        <p:txBody>
          <a:bodyPr wrap="square" rtlCol="0">
            <a:spAutoFit/>
          </a:bodyPr>
          <a:lstStyle/>
          <a:p>
            <a:r>
              <a:rPr lang="fr-FR" dirty="0"/>
              <a:t>L’écart entre la croissance de 39% à 8 % peut s’expliquer par de l’inflation, mais ce n’est pas entièrement satisfaisant car l’évolution des prix peut également exprimer une modification de la qualité des produits.</a:t>
            </a:r>
          </a:p>
        </p:txBody>
      </p:sp>
    </p:spTree>
    <p:extLst>
      <p:ext uri="{BB962C8B-B14F-4D97-AF65-F5344CB8AC3E}">
        <p14:creationId xmlns:p14="http://schemas.microsoft.com/office/powerpoint/2010/main" val="26382487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EF116-0D96-81FF-E161-CE420F185F57}"/>
              </a:ext>
            </a:extLst>
          </p:cNvPr>
          <p:cNvSpPr>
            <a:spLocks noGrp="1"/>
          </p:cNvSpPr>
          <p:nvPr>
            <p:ph type="title"/>
          </p:nvPr>
        </p:nvSpPr>
        <p:spPr/>
        <p:txBody>
          <a:bodyPr/>
          <a:lstStyle/>
          <a:p>
            <a:r>
              <a:rPr lang="fr-FR" dirty="0" err="1"/>
              <a:t>Lasperyes</a:t>
            </a:r>
            <a:r>
              <a:rPr lang="fr-FR" dirty="0"/>
              <a:t> à base mobile</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B2F488A-EE62-4B0B-B29E-123CF6D589EB}"/>
                  </a:ext>
                </a:extLst>
              </p:cNvPr>
              <p:cNvSpPr>
                <a:spLocks noGrp="1"/>
              </p:cNvSpPr>
              <p:nvPr>
                <p:ph sz="quarter" idx="13"/>
              </p:nvPr>
            </p:nvSpPr>
            <p:spPr>
              <a:xfrm>
                <a:off x="521208" y="2304288"/>
                <a:ext cx="11119104" cy="3977640"/>
              </a:xfrm>
            </p:spPr>
            <p:txBody>
              <a:bodyPr>
                <a:normAutofit fontScale="85000" lnSpcReduction="10000"/>
              </a:bodyPr>
              <a:lstStyle/>
              <a:p>
                <a:r>
                  <a:rPr lang="fr-FR" dirty="0"/>
                  <a:t>Pour tenir compte de la déformation des prix on peut utilise un </a:t>
                </a:r>
                <a:r>
                  <a:rPr lang="fr-FR" dirty="0" err="1"/>
                  <a:t>Lasperyes</a:t>
                </a:r>
                <a:r>
                  <a:rPr lang="fr-FR" dirty="0"/>
                  <a:t> à base mobile, les prix de référence évoluent de période en période.  </a:t>
                </a:r>
              </a:p>
              <a:p>
                <a:r>
                  <a:rPr lang="fr-FR" dirty="0"/>
                  <a:t>L</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𝑡</m:t>
                            </m:r>
                          </m:num>
                          <m:den>
                            <m:d>
                              <m:dPr>
                                <m:ctrlPr>
                                  <a:rPr lang="fr-FR" b="0" i="1" smtClean="0">
                                    <a:latin typeface="Cambria Math" panose="02040503050406030204" pitchFamily="18" charset="0"/>
                                  </a:rPr>
                                </m:ctrlPr>
                              </m:dPr>
                              <m:e>
                                <m:r>
                                  <a:rPr lang="fr-FR" b="0" i="1" smtClean="0">
                                    <a:latin typeface="Cambria Math" panose="02040503050406030204" pitchFamily="18" charset="0"/>
                                  </a:rPr>
                                  <m:t>𝑡</m:t>
                                </m:r>
                                <m:r>
                                  <a:rPr lang="fr-FR" b="0" i="1" smtClean="0">
                                    <a:latin typeface="Cambria Math" panose="02040503050406030204" pitchFamily="18" charset="0"/>
                                  </a:rPr>
                                  <m:t>−1</m:t>
                                </m:r>
                              </m:e>
                            </m:d>
                          </m:den>
                        </m:f>
                        <m:r>
                          <a:rPr lang="fr-FR" b="0" i="1" smtClean="0">
                            <a:latin typeface="Cambria Math" panose="02040503050406030204" pitchFamily="18" charset="0"/>
                          </a:rPr>
                          <m:t>)</m:t>
                        </m:r>
                      </m:sub>
                    </m:sSub>
                    <m:r>
                      <a:rPr lang="fr-FR" b="0" i="1" smtClean="0">
                        <a:latin typeface="Cambria Math" panose="02040503050406030204" pitchFamily="18" charset="0"/>
                      </a:rPr>
                      <m:t>=</m:t>
                    </m:r>
                    <m:f>
                      <m:fPr>
                        <m:ctrlPr>
                          <a:rPr lang="fr-FR" i="1" smtClean="0">
                            <a:latin typeface="Cambria Math" panose="02040503050406030204" pitchFamily="18" charset="0"/>
                          </a:rPr>
                        </m:ctrlPr>
                      </m:fPr>
                      <m:num>
                        <m:nary>
                          <m:naryPr>
                            <m:chr m:val="∑"/>
                            <m:subHide m:val="on"/>
                            <m:supHide m:val="on"/>
                            <m:ctrlPr>
                              <a:rPr lang="fr-FR" i="1" smtClean="0">
                                <a:latin typeface="Cambria Math" panose="02040503050406030204" pitchFamily="18" charset="0"/>
                              </a:rPr>
                            </m:ctrlPr>
                          </m:naryPr>
                          <m:sub/>
                          <m:sup/>
                          <m:e>
                            <m:sSub>
                              <m:sSubPr>
                                <m:ctrlPr>
                                  <a:rPr lang="fr-FR"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m:t>
                                </m:r>
                                <m:r>
                                  <a:rPr lang="fr-FR" b="0" i="1" smtClean="0">
                                    <a:latin typeface="Cambria Math" panose="02040503050406030204" pitchFamily="18" charset="0"/>
                                  </a:rPr>
                                  <m:t>𝑡</m:t>
                                </m:r>
                                <m:r>
                                  <a:rPr lang="fr-FR" b="0" i="1" smtClean="0">
                                    <a:latin typeface="Cambria Math" panose="02040503050406030204" pitchFamily="18" charset="0"/>
                                  </a:rPr>
                                  <m:t>−1)</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𝑡</m:t>
                                </m:r>
                              </m:sub>
                            </m:sSub>
                          </m:e>
                        </m:nary>
                      </m:num>
                      <m:den>
                        <m:nary>
                          <m:naryPr>
                            <m:chr m:val="∑"/>
                            <m:subHide m:val="on"/>
                            <m:supHide m:val="on"/>
                            <m:ctrlPr>
                              <a:rPr lang="fr-FR" i="1" smtClean="0">
                                <a:latin typeface="Cambria Math" panose="02040503050406030204" pitchFamily="18" charset="0"/>
                              </a:rPr>
                            </m:ctrlPr>
                          </m:naryPr>
                          <m:sub/>
                          <m:sup/>
                          <m:e>
                            <m:sSub>
                              <m:sSubPr>
                                <m:ctrlPr>
                                  <a:rPr lang="fr-FR"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m:t>
                                </m:r>
                                <m:r>
                                  <a:rPr lang="fr-FR" b="0" i="1" smtClean="0">
                                    <a:latin typeface="Cambria Math" panose="02040503050406030204" pitchFamily="18" charset="0"/>
                                  </a:rPr>
                                  <m:t>𝑡</m:t>
                                </m:r>
                                <m:r>
                                  <a:rPr lang="fr-FR" b="0" i="1" smtClean="0">
                                    <a:latin typeface="Cambria Math" panose="02040503050406030204" pitchFamily="18" charset="0"/>
                                  </a:rPr>
                                  <m:t>−1)</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m:t>
                                </m:r>
                                <m:r>
                                  <a:rPr lang="fr-FR" b="0" i="1" smtClean="0">
                                    <a:latin typeface="Cambria Math" panose="02040503050406030204" pitchFamily="18" charset="0"/>
                                  </a:rPr>
                                  <m:t>𝑡</m:t>
                                </m:r>
                                <m:r>
                                  <a:rPr lang="fr-FR" b="0" i="1" smtClean="0">
                                    <a:latin typeface="Cambria Math" panose="02040503050406030204" pitchFamily="18" charset="0"/>
                                  </a:rPr>
                                  <m:t>−1)</m:t>
                                </m:r>
                              </m:sub>
                            </m:sSub>
                          </m:e>
                        </m:nary>
                      </m:den>
                    </m:f>
                  </m:oMath>
                </a14:m>
                <a:r>
                  <a:rPr lang="fr-FR" dirty="0"/>
                  <a:t>  Le </a:t>
                </a:r>
                <a:r>
                  <a:rPr lang="fr-FR" dirty="0" err="1"/>
                  <a:t>rebasement</a:t>
                </a:r>
                <a:r>
                  <a:rPr lang="fr-FR" dirty="0"/>
                  <a:t> régulier, biaise un peu moins les résultats sans régler tous les problèmes. On peut chainer les indices de cette façon.</a:t>
                </a:r>
              </a:p>
              <a:p>
                <a:pPr/>
                <a14:m>
                  <m:oMathPara xmlns:m="http://schemas.openxmlformats.org/officeDocument/2006/math">
                    <m:oMathParaPr>
                      <m:jc m:val="centerGroup"/>
                    </m:oMathParaPr>
                    <m:oMath xmlns:m="http://schemas.openxmlformats.org/officeDocument/2006/math">
                      <m:r>
                        <a:rPr lang="fr-FR" sz="2600" i="1">
                          <a:latin typeface="Cambria Math" panose="02040503050406030204" pitchFamily="18" charset="0"/>
                        </a:rPr>
                        <m:t>𝐿𝑄𝑐</m:t>
                      </m:r>
                      <m:r>
                        <a:rPr lang="fr-FR" sz="2600" i="1">
                          <a:latin typeface="Cambria Math" panose="02040503050406030204" pitchFamily="18" charset="0"/>
                        </a:rPr>
                        <m:t>=</m:t>
                      </m:r>
                      <m:f>
                        <m:fPr>
                          <m:ctrlPr>
                            <a:rPr lang="fr-FR" sz="2600" i="1">
                              <a:latin typeface="Cambria Math" panose="02040503050406030204" pitchFamily="18" charset="0"/>
                            </a:rPr>
                          </m:ctrlPr>
                        </m:fPr>
                        <m:num>
                          <m:nary>
                            <m:naryPr>
                              <m:chr m:val="∑"/>
                              <m:subHide m:val="on"/>
                              <m:supHide m:val="on"/>
                              <m:ctrlPr>
                                <a:rPr lang="fr-FR" sz="2600" i="1">
                                  <a:latin typeface="Cambria Math" panose="02040503050406030204" pitchFamily="18" charset="0"/>
                                </a:rPr>
                              </m:ctrlPr>
                            </m:naryPr>
                            <m:sub/>
                            <m:sup/>
                            <m:e>
                              <m:sSub>
                                <m:sSubPr>
                                  <m:ctrlPr>
                                    <a:rPr lang="fr-FR" sz="2600" i="1">
                                      <a:latin typeface="Cambria Math" panose="02040503050406030204" pitchFamily="18" charset="0"/>
                                    </a:rPr>
                                  </m:ctrlPr>
                                </m:sSubPr>
                                <m:e>
                                  <m:r>
                                    <a:rPr lang="fr-FR" sz="2600" i="1">
                                      <a:latin typeface="Cambria Math" panose="02040503050406030204" pitchFamily="18" charset="0"/>
                                    </a:rPr>
                                    <m:t>𝑃</m:t>
                                  </m:r>
                                </m:e>
                                <m:sub>
                                  <m:r>
                                    <a:rPr lang="fr-FR" sz="2600" i="1">
                                      <a:latin typeface="Cambria Math" panose="02040503050406030204" pitchFamily="18" charset="0"/>
                                    </a:rPr>
                                    <m:t>0</m:t>
                                  </m:r>
                                </m:sub>
                              </m:sSub>
                              <m:r>
                                <a:rPr lang="fr-FR" sz="2600" i="1">
                                  <a:latin typeface="Cambria Math" panose="02040503050406030204" pitchFamily="18" charset="0"/>
                                </a:rPr>
                                <m:t>∗</m:t>
                              </m:r>
                              <m:sSub>
                                <m:sSubPr>
                                  <m:ctrlPr>
                                    <a:rPr lang="fr-FR" sz="2600" i="1">
                                      <a:latin typeface="Cambria Math" panose="02040503050406030204" pitchFamily="18" charset="0"/>
                                    </a:rPr>
                                  </m:ctrlPr>
                                </m:sSubPr>
                                <m:e>
                                  <m:r>
                                    <a:rPr lang="fr-FR" sz="2600" i="1">
                                      <a:latin typeface="Cambria Math" panose="02040503050406030204" pitchFamily="18" charset="0"/>
                                    </a:rPr>
                                    <m:t>𝑄</m:t>
                                  </m:r>
                                </m:e>
                                <m:sub>
                                  <m:r>
                                    <a:rPr lang="fr-FR" sz="2600" i="1">
                                      <a:latin typeface="Cambria Math" panose="02040503050406030204" pitchFamily="18" charset="0"/>
                                    </a:rPr>
                                    <m:t>1</m:t>
                                  </m:r>
                                </m:sub>
                              </m:sSub>
                            </m:e>
                          </m:nary>
                        </m:num>
                        <m:den>
                          <m:nary>
                            <m:naryPr>
                              <m:chr m:val="∑"/>
                              <m:subHide m:val="on"/>
                              <m:supHide m:val="on"/>
                              <m:ctrlPr>
                                <a:rPr lang="fr-FR" sz="2600" i="1">
                                  <a:latin typeface="Cambria Math" panose="02040503050406030204" pitchFamily="18" charset="0"/>
                                </a:rPr>
                              </m:ctrlPr>
                            </m:naryPr>
                            <m:sub/>
                            <m:sup/>
                            <m:e>
                              <m:sSub>
                                <m:sSubPr>
                                  <m:ctrlPr>
                                    <a:rPr lang="fr-FR" sz="2600" i="1">
                                      <a:latin typeface="Cambria Math" panose="02040503050406030204" pitchFamily="18" charset="0"/>
                                    </a:rPr>
                                  </m:ctrlPr>
                                </m:sSubPr>
                                <m:e>
                                  <m:r>
                                    <a:rPr lang="fr-FR" sz="2600" i="1">
                                      <a:latin typeface="Cambria Math" panose="02040503050406030204" pitchFamily="18" charset="0"/>
                                    </a:rPr>
                                    <m:t>𝑃</m:t>
                                  </m:r>
                                </m:e>
                                <m:sub>
                                  <m:r>
                                    <a:rPr lang="fr-FR" sz="2600" i="1">
                                      <a:latin typeface="Cambria Math" panose="02040503050406030204" pitchFamily="18" charset="0"/>
                                    </a:rPr>
                                    <m:t>0</m:t>
                                  </m:r>
                                </m:sub>
                              </m:sSub>
                              <m:r>
                                <a:rPr lang="fr-FR" sz="2600" i="1">
                                  <a:latin typeface="Cambria Math" panose="02040503050406030204" pitchFamily="18" charset="0"/>
                                </a:rPr>
                                <m:t>∗</m:t>
                              </m:r>
                              <m:sSub>
                                <m:sSubPr>
                                  <m:ctrlPr>
                                    <a:rPr lang="fr-FR" sz="2600" i="1">
                                      <a:latin typeface="Cambria Math" panose="02040503050406030204" pitchFamily="18" charset="0"/>
                                    </a:rPr>
                                  </m:ctrlPr>
                                </m:sSubPr>
                                <m:e>
                                  <m:r>
                                    <a:rPr lang="fr-FR" sz="2600" i="1">
                                      <a:latin typeface="Cambria Math" panose="02040503050406030204" pitchFamily="18" charset="0"/>
                                    </a:rPr>
                                    <m:t>𝑄</m:t>
                                  </m:r>
                                </m:e>
                                <m:sub>
                                  <m:r>
                                    <a:rPr lang="fr-FR" sz="2600" i="1">
                                      <a:latin typeface="Cambria Math" panose="02040503050406030204" pitchFamily="18" charset="0"/>
                                    </a:rPr>
                                    <m:t>0</m:t>
                                  </m:r>
                                </m:sub>
                              </m:sSub>
                            </m:e>
                          </m:nary>
                        </m:den>
                      </m:f>
                      <m:r>
                        <a:rPr lang="fr-FR" sz="2600" i="1">
                          <a:latin typeface="Cambria Math" panose="02040503050406030204" pitchFamily="18" charset="0"/>
                        </a:rPr>
                        <m:t>∗</m:t>
                      </m:r>
                      <m:f>
                        <m:fPr>
                          <m:ctrlPr>
                            <a:rPr lang="fr-FR" sz="2600" i="1">
                              <a:latin typeface="Cambria Math" panose="02040503050406030204" pitchFamily="18" charset="0"/>
                            </a:rPr>
                          </m:ctrlPr>
                        </m:fPr>
                        <m:num>
                          <m:nary>
                            <m:naryPr>
                              <m:chr m:val="∑"/>
                              <m:subHide m:val="on"/>
                              <m:supHide m:val="on"/>
                              <m:ctrlPr>
                                <a:rPr lang="fr-FR" sz="2600" i="1">
                                  <a:latin typeface="Cambria Math" panose="02040503050406030204" pitchFamily="18" charset="0"/>
                                </a:rPr>
                              </m:ctrlPr>
                            </m:naryPr>
                            <m:sub/>
                            <m:sup/>
                            <m:e>
                              <m:sSub>
                                <m:sSubPr>
                                  <m:ctrlPr>
                                    <a:rPr lang="fr-FR" sz="2600" i="1">
                                      <a:latin typeface="Cambria Math" panose="02040503050406030204" pitchFamily="18" charset="0"/>
                                    </a:rPr>
                                  </m:ctrlPr>
                                </m:sSubPr>
                                <m:e>
                                  <m:r>
                                    <a:rPr lang="fr-FR" sz="2600" i="1">
                                      <a:latin typeface="Cambria Math" panose="02040503050406030204" pitchFamily="18" charset="0"/>
                                    </a:rPr>
                                    <m:t>𝑃</m:t>
                                  </m:r>
                                </m:e>
                                <m:sub>
                                  <m:r>
                                    <a:rPr lang="fr-FR" sz="2600" i="1">
                                      <a:latin typeface="Cambria Math" panose="02040503050406030204" pitchFamily="18" charset="0"/>
                                    </a:rPr>
                                    <m:t>1</m:t>
                                  </m:r>
                                </m:sub>
                              </m:sSub>
                              <m:r>
                                <a:rPr lang="fr-FR" sz="2600" i="1">
                                  <a:latin typeface="Cambria Math" panose="02040503050406030204" pitchFamily="18" charset="0"/>
                                </a:rPr>
                                <m:t>∗</m:t>
                              </m:r>
                              <m:sSub>
                                <m:sSubPr>
                                  <m:ctrlPr>
                                    <a:rPr lang="fr-FR" sz="2600" i="1">
                                      <a:latin typeface="Cambria Math" panose="02040503050406030204" pitchFamily="18" charset="0"/>
                                    </a:rPr>
                                  </m:ctrlPr>
                                </m:sSubPr>
                                <m:e>
                                  <m:r>
                                    <a:rPr lang="fr-FR" sz="2600" i="1">
                                      <a:latin typeface="Cambria Math" panose="02040503050406030204" pitchFamily="18" charset="0"/>
                                    </a:rPr>
                                    <m:t>𝑄</m:t>
                                  </m:r>
                                </m:e>
                                <m:sub>
                                  <m:r>
                                    <a:rPr lang="fr-FR" sz="2600" i="1">
                                      <a:latin typeface="Cambria Math" panose="02040503050406030204" pitchFamily="18" charset="0"/>
                                    </a:rPr>
                                    <m:t>2</m:t>
                                  </m:r>
                                </m:sub>
                              </m:sSub>
                            </m:e>
                          </m:nary>
                        </m:num>
                        <m:den>
                          <m:nary>
                            <m:naryPr>
                              <m:chr m:val="∑"/>
                              <m:subHide m:val="on"/>
                              <m:supHide m:val="on"/>
                              <m:ctrlPr>
                                <a:rPr lang="fr-FR" sz="2600" i="1">
                                  <a:latin typeface="Cambria Math" panose="02040503050406030204" pitchFamily="18" charset="0"/>
                                </a:rPr>
                              </m:ctrlPr>
                            </m:naryPr>
                            <m:sub/>
                            <m:sup/>
                            <m:e>
                              <m:sSub>
                                <m:sSubPr>
                                  <m:ctrlPr>
                                    <a:rPr lang="fr-FR" sz="2600" i="1">
                                      <a:latin typeface="Cambria Math" panose="02040503050406030204" pitchFamily="18" charset="0"/>
                                    </a:rPr>
                                  </m:ctrlPr>
                                </m:sSubPr>
                                <m:e>
                                  <m:r>
                                    <a:rPr lang="fr-FR" sz="2600" i="1">
                                      <a:latin typeface="Cambria Math" panose="02040503050406030204" pitchFamily="18" charset="0"/>
                                    </a:rPr>
                                    <m:t>𝑃</m:t>
                                  </m:r>
                                </m:e>
                                <m:sub>
                                  <m:r>
                                    <a:rPr lang="fr-FR" sz="2600" i="1">
                                      <a:latin typeface="Cambria Math" panose="02040503050406030204" pitchFamily="18" charset="0"/>
                                    </a:rPr>
                                    <m:t>1</m:t>
                                  </m:r>
                                </m:sub>
                              </m:sSub>
                              <m:r>
                                <a:rPr lang="fr-FR" sz="2600" i="1">
                                  <a:latin typeface="Cambria Math" panose="02040503050406030204" pitchFamily="18" charset="0"/>
                                </a:rPr>
                                <m:t>∗</m:t>
                              </m:r>
                              <m:sSub>
                                <m:sSubPr>
                                  <m:ctrlPr>
                                    <a:rPr lang="fr-FR" sz="2600" i="1">
                                      <a:latin typeface="Cambria Math" panose="02040503050406030204" pitchFamily="18" charset="0"/>
                                    </a:rPr>
                                  </m:ctrlPr>
                                </m:sSubPr>
                                <m:e>
                                  <m:r>
                                    <a:rPr lang="fr-FR" sz="2600" i="1">
                                      <a:latin typeface="Cambria Math" panose="02040503050406030204" pitchFamily="18" charset="0"/>
                                    </a:rPr>
                                    <m:t>𝑄</m:t>
                                  </m:r>
                                </m:e>
                                <m:sub>
                                  <m:r>
                                    <a:rPr lang="fr-FR" sz="2600" i="1">
                                      <a:latin typeface="Cambria Math" panose="02040503050406030204" pitchFamily="18" charset="0"/>
                                    </a:rPr>
                                    <m:t>1</m:t>
                                  </m:r>
                                </m:sub>
                              </m:sSub>
                            </m:e>
                          </m:nary>
                        </m:den>
                      </m:f>
                      <m:r>
                        <a:rPr lang="fr-FR" sz="2600" i="1">
                          <a:latin typeface="Cambria Math" panose="02040503050406030204" pitchFamily="18" charset="0"/>
                        </a:rPr>
                        <m:t>∗…∗</m:t>
                      </m:r>
                      <m:f>
                        <m:fPr>
                          <m:ctrlPr>
                            <a:rPr lang="fr-FR" sz="2600" i="1">
                              <a:latin typeface="Cambria Math" panose="02040503050406030204" pitchFamily="18" charset="0"/>
                            </a:rPr>
                          </m:ctrlPr>
                        </m:fPr>
                        <m:num>
                          <m:nary>
                            <m:naryPr>
                              <m:chr m:val="∑"/>
                              <m:subHide m:val="on"/>
                              <m:supHide m:val="on"/>
                              <m:ctrlPr>
                                <a:rPr lang="fr-FR" sz="2600" i="1">
                                  <a:latin typeface="Cambria Math" panose="02040503050406030204" pitchFamily="18" charset="0"/>
                                </a:rPr>
                              </m:ctrlPr>
                            </m:naryPr>
                            <m:sub/>
                            <m:sup/>
                            <m:e>
                              <m:sSub>
                                <m:sSubPr>
                                  <m:ctrlPr>
                                    <a:rPr lang="fr-FR" sz="2600" i="1">
                                      <a:latin typeface="Cambria Math" panose="02040503050406030204" pitchFamily="18" charset="0"/>
                                    </a:rPr>
                                  </m:ctrlPr>
                                </m:sSubPr>
                                <m:e>
                                  <m:r>
                                    <a:rPr lang="fr-FR" sz="2600" i="1">
                                      <a:latin typeface="Cambria Math" panose="02040503050406030204" pitchFamily="18" charset="0"/>
                                    </a:rPr>
                                    <m:t>𝑃</m:t>
                                  </m:r>
                                </m:e>
                                <m:sub>
                                  <m:r>
                                    <a:rPr lang="fr-FR" sz="2600" i="1">
                                      <a:latin typeface="Cambria Math" panose="02040503050406030204" pitchFamily="18" charset="0"/>
                                    </a:rPr>
                                    <m:t>(</m:t>
                                  </m:r>
                                  <m:r>
                                    <a:rPr lang="fr-FR" sz="2600" i="1">
                                      <a:latin typeface="Cambria Math" panose="02040503050406030204" pitchFamily="18" charset="0"/>
                                    </a:rPr>
                                    <m:t>𝑡</m:t>
                                  </m:r>
                                  <m:r>
                                    <a:rPr lang="fr-FR" sz="2600" i="1">
                                      <a:latin typeface="Cambria Math" panose="02040503050406030204" pitchFamily="18" charset="0"/>
                                    </a:rPr>
                                    <m:t>−1)</m:t>
                                  </m:r>
                                </m:sub>
                              </m:sSub>
                              <m:r>
                                <a:rPr lang="fr-FR" sz="2600" i="1">
                                  <a:latin typeface="Cambria Math" panose="02040503050406030204" pitchFamily="18" charset="0"/>
                                </a:rPr>
                                <m:t>∗</m:t>
                              </m:r>
                              <m:sSub>
                                <m:sSubPr>
                                  <m:ctrlPr>
                                    <a:rPr lang="fr-FR" sz="2600" i="1">
                                      <a:latin typeface="Cambria Math" panose="02040503050406030204" pitchFamily="18" charset="0"/>
                                    </a:rPr>
                                  </m:ctrlPr>
                                </m:sSubPr>
                                <m:e>
                                  <m:r>
                                    <a:rPr lang="fr-FR" sz="2600" i="1">
                                      <a:latin typeface="Cambria Math" panose="02040503050406030204" pitchFamily="18" charset="0"/>
                                    </a:rPr>
                                    <m:t>𝑄</m:t>
                                  </m:r>
                                </m:e>
                                <m:sub>
                                  <m:r>
                                    <a:rPr lang="fr-FR" sz="2600" i="1">
                                      <a:latin typeface="Cambria Math" panose="02040503050406030204" pitchFamily="18" charset="0"/>
                                    </a:rPr>
                                    <m:t>𝑡</m:t>
                                  </m:r>
                                </m:sub>
                              </m:sSub>
                            </m:e>
                          </m:nary>
                        </m:num>
                        <m:den>
                          <m:nary>
                            <m:naryPr>
                              <m:chr m:val="∑"/>
                              <m:subHide m:val="on"/>
                              <m:supHide m:val="on"/>
                              <m:ctrlPr>
                                <a:rPr lang="fr-FR" sz="2600" i="1">
                                  <a:latin typeface="Cambria Math" panose="02040503050406030204" pitchFamily="18" charset="0"/>
                                </a:rPr>
                              </m:ctrlPr>
                            </m:naryPr>
                            <m:sub/>
                            <m:sup/>
                            <m:e>
                              <m:sSub>
                                <m:sSubPr>
                                  <m:ctrlPr>
                                    <a:rPr lang="fr-FR" sz="2600" i="1">
                                      <a:latin typeface="Cambria Math" panose="02040503050406030204" pitchFamily="18" charset="0"/>
                                    </a:rPr>
                                  </m:ctrlPr>
                                </m:sSubPr>
                                <m:e>
                                  <m:r>
                                    <a:rPr lang="fr-FR" sz="2600" i="1">
                                      <a:latin typeface="Cambria Math" panose="02040503050406030204" pitchFamily="18" charset="0"/>
                                    </a:rPr>
                                    <m:t>𝑃</m:t>
                                  </m:r>
                                </m:e>
                                <m:sub>
                                  <m:r>
                                    <a:rPr lang="fr-FR" sz="2600" i="1">
                                      <a:latin typeface="Cambria Math" panose="02040503050406030204" pitchFamily="18" charset="0"/>
                                    </a:rPr>
                                    <m:t>(</m:t>
                                  </m:r>
                                  <m:r>
                                    <a:rPr lang="fr-FR" sz="2600" i="1">
                                      <a:latin typeface="Cambria Math" panose="02040503050406030204" pitchFamily="18" charset="0"/>
                                    </a:rPr>
                                    <m:t>𝑡</m:t>
                                  </m:r>
                                  <m:r>
                                    <a:rPr lang="fr-FR" sz="2600" i="1">
                                      <a:latin typeface="Cambria Math" panose="02040503050406030204" pitchFamily="18" charset="0"/>
                                    </a:rPr>
                                    <m:t>−1)</m:t>
                                  </m:r>
                                </m:sub>
                              </m:sSub>
                              <m:r>
                                <a:rPr lang="fr-FR" sz="2600" i="1">
                                  <a:latin typeface="Cambria Math" panose="02040503050406030204" pitchFamily="18" charset="0"/>
                                </a:rPr>
                                <m:t>∗</m:t>
                              </m:r>
                              <m:sSub>
                                <m:sSubPr>
                                  <m:ctrlPr>
                                    <a:rPr lang="fr-FR" sz="2600" i="1">
                                      <a:latin typeface="Cambria Math" panose="02040503050406030204" pitchFamily="18" charset="0"/>
                                    </a:rPr>
                                  </m:ctrlPr>
                                </m:sSubPr>
                                <m:e>
                                  <m:r>
                                    <a:rPr lang="fr-FR" sz="2600" i="1">
                                      <a:latin typeface="Cambria Math" panose="02040503050406030204" pitchFamily="18" charset="0"/>
                                    </a:rPr>
                                    <m:t>𝑄</m:t>
                                  </m:r>
                                </m:e>
                                <m:sub>
                                  <m:r>
                                    <a:rPr lang="fr-FR" sz="2600" i="1">
                                      <a:latin typeface="Cambria Math" panose="02040503050406030204" pitchFamily="18" charset="0"/>
                                    </a:rPr>
                                    <m:t>(</m:t>
                                  </m:r>
                                  <m:r>
                                    <a:rPr lang="fr-FR" sz="2600" i="1">
                                      <a:latin typeface="Cambria Math" panose="02040503050406030204" pitchFamily="18" charset="0"/>
                                    </a:rPr>
                                    <m:t>𝑡</m:t>
                                  </m:r>
                                  <m:r>
                                    <a:rPr lang="fr-FR" sz="2600" i="1">
                                      <a:latin typeface="Cambria Math" panose="02040503050406030204" pitchFamily="18" charset="0"/>
                                    </a:rPr>
                                    <m:t>−1)</m:t>
                                  </m:r>
                                </m:sub>
                              </m:sSub>
                            </m:e>
                          </m:nary>
                        </m:den>
                      </m:f>
                      <m:r>
                        <a:rPr lang="fr-FR" sz="2600" i="1">
                          <a:latin typeface="Cambria Math" panose="02040503050406030204" pitchFamily="18" charset="0"/>
                        </a:rPr>
                        <m:t>∗…∗</m:t>
                      </m:r>
                      <m:f>
                        <m:fPr>
                          <m:ctrlPr>
                            <a:rPr lang="fr-FR" sz="2600" i="1">
                              <a:latin typeface="Cambria Math" panose="02040503050406030204" pitchFamily="18" charset="0"/>
                            </a:rPr>
                          </m:ctrlPr>
                        </m:fPr>
                        <m:num>
                          <m:nary>
                            <m:naryPr>
                              <m:chr m:val="∑"/>
                              <m:subHide m:val="on"/>
                              <m:supHide m:val="on"/>
                              <m:ctrlPr>
                                <a:rPr lang="fr-FR" sz="2600" i="1">
                                  <a:latin typeface="Cambria Math" panose="02040503050406030204" pitchFamily="18" charset="0"/>
                                </a:rPr>
                              </m:ctrlPr>
                            </m:naryPr>
                            <m:sub/>
                            <m:sup/>
                            <m:e>
                              <m:sSub>
                                <m:sSubPr>
                                  <m:ctrlPr>
                                    <a:rPr lang="fr-FR" sz="2600" i="1">
                                      <a:latin typeface="Cambria Math" panose="02040503050406030204" pitchFamily="18" charset="0"/>
                                    </a:rPr>
                                  </m:ctrlPr>
                                </m:sSubPr>
                                <m:e>
                                  <m:r>
                                    <a:rPr lang="fr-FR" sz="2600" i="1">
                                      <a:latin typeface="Cambria Math" panose="02040503050406030204" pitchFamily="18" charset="0"/>
                                    </a:rPr>
                                    <m:t>𝑃</m:t>
                                  </m:r>
                                </m:e>
                                <m:sub>
                                  <m:r>
                                    <a:rPr lang="fr-FR" sz="2600" i="1">
                                      <a:latin typeface="Cambria Math" panose="02040503050406030204" pitchFamily="18" charset="0"/>
                                    </a:rPr>
                                    <m:t>(</m:t>
                                  </m:r>
                                  <m:r>
                                    <a:rPr lang="fr-FR" sz="2600" b="0" i="1" smtClean="0">
                                      <a:latin typeface="Cambria Math" panose="02040503050406030204" pitchFamily="18" charset="0"/>
                                    </a:rPr>
                                    <m:t>𝑛</m:t>
                                  </m:r>
                                  <m:r>
                                    <a:rPr lang="fr-FR" sz="2600" i="1">
                                      <a:latin typeface="Cambria Math" panose="02040503050406030204" pitchFamily="18" charset="0"/>
                                    </a:rPr>
                                    <m:t>−1)</m:t>
                                  </m:r>
                                </m:sub>
                              </m:sSub>
                              <m:r>
                                <a:rPr lang="fr-FR" sz="2600" i="1">
                                  <a:latin typeface="Cambria Math" panose="02040503050406030204" pitchFamily="18" charset="0"/>
                                </a:rPr>
                                <m:t>∗</m:t>
                              </m:r>
                              <m:sSub>
                                <m:sSubPr>
                                  <m:ctrlPr>
                                    <a:rPr lang="fr-FR" sz="2600" i="1">
                                      <a:latin typeface="Cambria Math" panose="02040503050406030204" pitchFamily="18" charset="0"/>
                                    </a:rPr>
                                  </m:ctrlPr>
                                </m:sSubPr>
                                <m:e>
                                  <m:r>
                                    <a:rPr lang="fr-FR" sz="2600" i="1">
                                      <a:latin typeface="Cambria Math" panose="02040503050406030204" pitchFamily="18" charset="0"/>
                                    </a:rPr>
                                    <m:t>𝑄</m:t>
                                  </m:r>
                                </m:e>
                                <m:sub>
                                  <m:r>
                                    <a:rPr lang="fr-FR" sz="2600" b="0" i="1" smtClean="0">
                                      <a:latin typeface="Cambria Math" panose="02040503050406030204" pitchFamily="18" charset="0"/>
                                    </a:rPr>
                                    <m:t>𝑛</m:t>
                                  </m:r>
                                </m:sub>
                              </m:sSub>
                            </m:e>
                          </m:nary>
                        </m:num>
                        <m:den>
                          <m:nary>
                            <m:naryPr>
                              <m:chr m:val="∑"/>
                              <m:subHide m:val="on"/>
                              <m:supHide m:val="on"/>
                              <m:ctrlPr>
                                <a:rPr lang="fr-FR" sz="2600" i="1">
                                  <a:latin typeface="Cambria Math" panose="02040503050406030204" pitchFamily="18" charset="0"/>
                                </a:rPr>
                              </m:ctrlPr>
                            </m:naryPr>
                            <m:sub/>
                            <m:sup/>
                            <m:e>
                              <m:sSub>
                                <m:sSubPr>
                                  <m:ctrlPr>
                                    <a:rPr lang="fr-FR" sz="2600" i="1">
                                      <a:latin typeface="Cambria Math" panose="02040503050406030204" pitchFamily="18" charset="0"/>
                                    </a:rPr>
                                  </m:ctrlPr>
                                </m:sSubPr>
                                <m:e>
                                  <m:r>
                                    <a:rPr lang="fr-FR" sz="2600" i="1">
                                      <a:latin typeface="Cambria Math" panose="02040503050406030204" pitchFamily="18" charset="0"/>
                                    </a:rPr>
                                    <m:t>𝑃</m:t>
                                  </m:r>
                                </m:e>
                                <m:sub>
                                  <m:r>
                                    <a:rPr lang="fr-FR" sz="2600" i="1">
                                      <a:latin typeface="Cambria Math" panose="02040503050406030204" pitchFamily="18" charset="0"/>
                                    </a:rPr>
                                    <m:t>(</m:t>
                                  </m:r>
                                  <m:r>
                                    <a:rPr lang="fr-FR" sz="2600" i="1">
                                      <a:latin typeface="Cambria Math" panose="02040503050406030204" pitchFamily="18" charset="0"/>
                                    </a:rPr>
                                    <m:t>𝑛</m:t>
                                  </m:r>
                                  <m:r>
                                    <a:rPr lang="fr-FR" sz="2600" i="1">
                                      <a:latin typeface="Cambria Math" panose="02040503050406030204" pitchFamily="18" charset="0"/>
                                    </a:rPr>
                                    <m:t>−1)</m:t>
                                  </m:r>
                                </m:sub>
                              </m:sSub>
                              <m:r>
                                <a:rPr lang="fr-FR" sz="2600" i="1">
                                  <a:latin typeface="Cambria Math" panose="02040503050406030204" pitchFamily="18" charset="0"/>
                                </a:rPr>
                                <m:t>∗</m:t>
                              </m:r>
                              <m:sSub>
                                <m:sSubPr>
                                  <m:ctrlPr>
                                    <a:rPr lang="fr-FR" sz="2600" i="1">
                                      <a:latin typeface="Cambria Math" panose="02040503050406030204" pitchFamily="18" charset="0"/>
                                    </a:rPr>
                                  </m:ctrlPr>
                                </m:sSubPr>
                                <m:e>
                                  <m:r>
                                    <a:rPr lang="fr-FR" sz="2600" i="1">
                                      <a:latin typeface="Cambria Math" panose="02040503050406030204" pitchFamily="18" charset="0"/>
                                    </a:rPr>
                                    <m:t>𝑄</m:t>
                                  </m:r>
                                </m:e>
                                <m:sub>
                                  <m:r>
                                    <a:rPr lang="fr-FR" sz="2600" i="1">
                                      <a:latin typeface="Cambria Math" panose="02040503050406030204" pitchFamily="18" charset="0"/>
                                    </a:rPr>
                                    <m:t>(</m:t>
                                  </m:r>
                                  <m:r>
                                    <a:rPr lang="fr-FR" sz="2600" i="1">
                                      <a:latin typeface="Cambria Math" panose="02040503050406030204" pitchFamily="18" charset="0"/>
                                    </a:rPr>
                                    <m:t>𝑛</m:t>
                                  </m:r>
                                  <m:r>
                                    <a:rPr lang="fr-FR" sz="2600" i="1">
                                      <a:latin typeface="Cambria Math" panose="02040503050406030204" pitchFamily="18" charset="0"/>
                                    </a:rPr>
                                    <m:t>−1)</m:t>
                                  </m:r>
                                </m:sub>
                              </m:sSub>
                            </m:e>
                          </m:nary>
                        </m:den>
                      </m:f>
                    </m:oMath>
                  </m:oMathPara>
                </a14:m>
                <a:endParaRPr lang="fr-FR" sz="2600" i="1" dirty="0">
                  <a:latin typeface="Cambria Math" panose="02040503050406030204" pitchFamily="18" charset="0"/>
                </a:endParaRPr>
              </a:p>
            </p:txBody>
          </p:sp>
        </mc:Choice>
        <mc:Fallback xmlns="">
          <p:sp>
            <p:nvSpPr>
              <p:cNvPr id="3" name="Espace réservé du contenu 2">
                <a:extLst>
                  <a:ext uri="{FF2B5EF4-FFF2-40B4-BE49-F238E27FC236}">
                    <a16:creationId xmlns:a16="http://schemas.microsoft.com/office/drawing/2014/main" id="{DB2F488A-EE62-4B0B-B29E-123CF6D589EB}"/>
                  </a:ext>
                </a:extLst>
              </p:cNvPr>
              <p:cNvSpPr>
                <a:spLocks noGrp="1" noRot="1" noChangeAspect="1" noMove="1" noResize="1" noEditPoints="1" noAdjustHandles="1" noChangeArrowheads="1" noChangeShapeType="1" noTextEdit="1"/>
              </p:cNvSpPr>
              <p:nvPr>
                <p:ph sz="quarter" idx="13"/>
              </p:nvPr>
            </p:nvSpPr>
            <p:spPr>
              <a:xfrm>
                <a:off x="521208" y="2304288"/>
                <a:ext cx="11119104" cy="3977640"/>
              </a:xfrm>
              <a:blipFill>
                <a:blip r:embed="rId2"/>
                <a:stretch>
                  <a:fillRect l="-603"/>
                </a:stretch>
              </a:blipFill>
            </p:spPr>
            <p:txBody>
              <a:bodyPr/>
              <a:lstStyle/>
              <a:p>
                <a:r>
                  <a:rPr lang="fr-FR">
                    <a:noFill/>
                  </a:rPr>
                  <a:t> </a:t>
                </a:r>
              </a:p>
            </p:txBody>
          </p:sp>
        </mc:Fallback>
      </mc:AlternateContent>
    </p:spTree>
    <p:extLst>
      <p:ext uri="{BB962C8B-B14F-4D97-AF65-F5344CB8AC3E}">
        <p14:creationId xmlns:p14="http://schemas.microsoft.com/office/powerpoint/2010/main" val="6005783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396B8-04A0-2EF1-67C3-46648DDBDA7D}"/>
              </a:ext>
            </a:extLst>
          </p:cNvPr>
          <p:cNvSpPr>
            <a:spLocks noGrp="1"/>
          </p:cNvSpPr>
          <p:nvPr>
            <p:ph type="title"/>
          </p:nvPr>
        </p:nvSpPr>
        <p:spPr/>
        <p:txBody>
          <a:bodyPr/>
          <a:lstStyle/>
          <a:p>
            <a:r>
              <a:rPr lang="fr-FR" dirty="0"/>
              <a:t>L’utilité du chainage	</a:t>
            </a:r>
          </a:p>
        </p:txBody>
      </p:sp>
      <p:sp>
        <p:nvSpPr>
          <p:cNvPr id="3" name="Espace réservé du contenu 2">
            <a:extLst>
              <a:ext uri="{FF2B5EF4-FFF2-40B4-BE49-F238E27FC236}">
                <a16:creationId xmlns:a16="http://schemas.microsoft.com/office/drawing/2014/main" id="{75C18FE9-5192-72DA-31F4-AE16CD6A67A7}"/>
              </a:ext>
            </a:extLst>
          </p:cNvPr>
          <p:cNvSpPr>
            <a:spLocks noGrp="1"/>
          </p:cNvSpPr>
          <p:nvPr>
            <p:ph sz="quarter" idx="13"/>
          </p:nvPr>
        </p:nvSpPr>
        <p:spPr>
          <a:xfrm>
            <a:off x="539496" y="2560320"/>
            <a:ext cx="11210544" cy="3977640"/>
          </a:xfrm>
        </p:spPr>
        <p:txBody>
          <a:bodyPr/>
          <a:lstStyle/>
          <a:p>
            <a:r>
              <a:rPr lang="fr-FR" dirty="0"/>
              <a:t>A partir du moment où les indices de prix bougent, on ne peut plus calculer la variation du PIB T4 par rapport au PIB T1 directement, il faut réaliser les calcules pour chaque variation trimestrielle. </a:t>
            </a:r>
          </a:p>
          <a:p>
            <a:r>
              <a:rPr lang="fr-FR" dirty="0"/>
              <a:t>Calculons la variation avec base glissante pour T4/T1 :</a:t>
            </a:r>
          </a:p>
          <a:p>
            <a:endParaRPr lang="fr-FR" dirty="0"/>
          </a:p>
        </p:txBody>
      </p:sp>
    </p:spTree>
    <p:extLst>
      <p:ext uri="{BB962C8B-B14F-4D97-AF65-F5344CB8AC3E}">
        <p14:creationId xmlns:p14="http://schemas.microsoft.com/office/powerpoint/2010/main" val="32128340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0134E2-F834-4F19-6C0E-8E4546500D6D}"/>
              </a:ext>
            </a:extLst>
          </p:cNvPr>
          <p:cNvSpPr>
            <a:spLocks noGrp="1"/>
          </p:cNvSpPr>
          <p:nvPr>
            <p:ph type="title"/>
          </p:nvPr>
        </p:nvSpPr>
        <p:spPr/>
        <p:txBody>
          <a:bodyPr/>
          <a:lstStyle/>
          <a:p>
            <a:endParaRPr lang="fr-F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EA2B2940-BBE8-32E9-46EA-A6D32A094B98}"/>
                  </a:ext>
                </a:extLst>
              </p:cNvPr>
              <p:cNvSpPr>
                <a:spLocks noGrp="1"/>
              </p:cNvSpPr>
              <p:nvPr>
                <p:ph sz="quarter" idx="13"/>
              </p:nvPr>
            </p:nvSpPr>
            <p:spPr>
              <a:xfrm>
                <a:off x="539495" y="2886322"/>
                <a:ext cx="10616185" cy="2035535"/>
              </a:xfrm>
            </p:spPr>
            <p:txBody>
              <a:bodyPr>
                <a:normAutofit fontScale="85000" lnSpcReduction="10000"/>
              </a:bodyPr>
              <a:lstStyle/>
              <a:p>
                <a:endParaRPr lang="fr-FR"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i="1">
                              <a:latin typeface="Cambria Math" panose="02040503050406030204" pitchFamily="18" charset="0"/>
                            </a:rPr>
                            <m:t>𝐿𝑄</m:t>
                          </m:r>
                        </m:e>
                        <m:sub>
                          <m:r>
                            <a:rPr lang="fr-FR" i="1">
                              <a:latin typeface="Cambria Math" panose="02040503050406030204" pitchFamily="18" charset="0"/>
                            </a:rPr>
                            <m:t>𝑇</m:t>
                          </m:r>
                          <m:r>
                            <a:rPr lang="fr-FR" i="1">
                              <a:latin typeface="Cambria Math" panose="02040503050406030204" pitchFamily="18" charset="0"/>
                            </a:rPr>
                            <m:t>4/</m:t>
                          </m:r>
                          <m:r>
                            <a:rPr lang="fr-FR" i="1">
                              <a:latin typeface="Cambria Math" panose="02040503050406030204" pitchFamily="18" charset="0"/>
                            </a:rPr>
                            <m:t>𝑇</m:t>
                          </m:r>
                          <m:r>
                            <a:rPr lang="fr-FR" b="0" i="1" smtClean="0">
                              <a:latin typeface="Cambria Math" panose="02040503050406030204" pitchFamily="18" charset="0"/>
                            </a:rPr>
                            <m:t>1</m:t>
                          </m:r>
                        </m:sub>
                      </m:sSub>
                      <m:r>
                        <a:rPr lang="fr-FR" b="0" i="1" smtClean="0">
                          <a:latin typeface="Cambria Math" panose="02040503050406030204" pitchFamily="18" charset="0"/>
                        </a:rPr>
                        <m:t>=</m:t>
                      </m:r>
                      <m:f>
                        <m:fPr>
                          <m:ctrlPr>
                            <a:rPr lang="fr-FR" i="1">
                              <a:latin typeface="Cambria Math" panose="02040503050406030204" pitchFamily="18" charset="0"/>
                            </a:rPr>
                          </m:ctrlPr>
                        </m:fPr>
                        <m:num>
                          <m:nary>
                            <m:naryPr>
                              <m:chr m:val="∑"/>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𝑇</m:t>
                                  </m:r>
                                  <m:r>
                                    <a:rPr lang="fr-FR" b="0" i="1" smtClean="0">
                                      <a:latin typeface="Cambria Math" panose="02040503050406030204" pitchFamily="18" charset="0"/>
                                    </a:rPr>
                                    <m:t>1</m:t>
                                  </m:r>
                                </m:sub>
                              </m:sSub>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𝑇</m:t>
                                  </m:r>
                                  <m:r>
                                    <a:rPr lang="fr-FR" b="0" i="1" smtClean="0">
                                      <a:latin typeface="Cambria Math" panose="02040503050406030204" pitchFamily="18" charset="0"/>
                                    </a:rPr>
                                    <m:t>2</m:t>
                                  </m:r>
                                </m:sub>
                              </m:sSub>
                            </m:e>
                          </m:nary>
                        </m:num>
                        <m:den>
                          <m:nary>
                            <m:naryPr>
                              <m:chr m:val="∑"/>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𝑇</m:t>
                                  </m:r>
                                  <m:r>
                                    <a:rPr lang="fr-FR" b="0" i="1" smtClean="0">
                                      <a:latin typeface="Cambria Math" panose="02040503050406030204" pitchFamily="18" charset="0"/>
                                    </a:rPr>
                                    <m:t>1</m:t>
                                  </m:r>
                                </m:sub>
                              </m:sSub>
                              <m:sSub>
                                <m:sSubPr>
                                  <m:ctrlPr>
                                    <a:rPr lang="fr-FR" i="1" smtClean="0">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𝑇</m:t>
                                  </m:r>
                                  <m:r>
                                    <a:rPr lang="fr-FR" b="0" i="1" smtClean="0">
                                      <a:latin typeface="Cambria Math" panose="02040503050406030204" pitchFamily="18" charset="0"/>
                                    </a:rPr>
                                    <m:t>1</m:t>
                                  </m:r>
                                </m:sub>
                              </m:sSub>
                            </m:e>
                          </m:nary>
                        </m:den>
                      </m:f>
                      <m:r>
                        <a:rPr lang="fr-FR" b="0" i="1" smtClean="0">
                          <a:latin typeface="Cambria Math" panose="02040503050406030204" pitchFamily="18" charset="0"/>
                        </a:rPr>
                        <m:t>∗</m:t>
                      </m:r>
                      <m:f>
                        <m:fPr>
                          <m:ctrlPr>
                            <a:rPr lang="fr-FR" i="1">
                              <a:latin typeface="Cambria Math" panose="02040503050406030204" pitchFamily="18" charset="0"/>
                            </a:rPr>
                          </m:ctrlPr>
                        </m:fPr>
                        <m:num>
                          <m:nary>
                            <m:naryPr>
                              <m:chr m:val="∑"/>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𝑇</m:t>
                                  </m:r>
                                  <m:r>
                                    <a:rPr lang="fr-FR" b="0" i="1" smtClean="0">
                                      <a:latin typeface="Cambria Math" panose="02040503050406030204" pitchFamily="18" charset="0"/>
                                    </a:rPr>
                                    <m:t>2</m:t>
                                  </m:r>
                                </m:sub>
                              </m:sSub>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𝑇</m:t>
                                  </m:r>
                                  <m:r>
                                    <a:rPr lang="fr-FR" b="0" i="1" smtClean="0">
                                      <a:latin typeface="Cambria Math" panose="02040503050406030204" pitchFamily="18" charset="0"/>
                                    </a:rPr>
                                    <m:t>3</m:t>
                                  </m:r>
                                </m:sub>
                              </m:sSub>
                            </m:e>
                          </m:nary>
                        </m:num>
                        <m:den>
                          <m:nary>
                            <m:naryPr>
                              <m:chr m:val="∑"/>
                              <m:subHide m:val="on"/>
                              <m:supHide m:val="on"/>
                              <m:ctrlPr>
                                <a:rPr lang="fr-FR" i="1">
                                  <a:latin typeface="Cambria Math" panose="02040503050406030204" pitchFamily="18" charset="0"/>
                                </a:rPr>
                              </m:ctrlPr>
                            </m:naryPr>
                            <m:sub/>
                            <m:sup/>
                            <m:e>
                              <m:sSub>
                                <m:sSubPr>
                                  <m:ctrlPr>
                                    <a:rPr lang="fr-FR"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𝑇</m:t>
                                  </m:r>
                                  <m:r>
                                    <a:rPr lang="fr-FR" b="0" i="1" smtClean="0">
                                      <a:latin typeface="Cambria Math" panose="02040503050406030204" pitchFamily="18" charset="0"/>
                                    </a:rPr>
                                    <m:t>2</m:t>
                                  </m:r>
                                </m:sub>
                              </m:sSub>
                              <m:sSub>
                                <m:sSubPr>
                                  <m:ctrlPr>
                                    <a:rPr lang="fr-FR" i="1">
                                      <a:latin typeface="Cambria Math" panose="02040503050406030204" pitchFamily="18" charset="0"/>
                                    </a:rPr>
                                  </m:ctrlPr>
                                </m:sSubPr>
                                <m:e>
                                  <m:r>
                                    <a:rPr lang="fr-FR" i="1">
                                      <a:latin typeface="Cambria Math" panose="02040503050406030204" pitchFamily="18" charset="0"/>
                                    </a:rPr>
                                    <m:t>𝑄</m:t>
                                  </m:r>
                                </m:e>
                                <m:sub>
                                  <m:r>
                                    <a:rPr lang="fr-FR" i="1">
                                      <a:latin typeface="Cambria Math" panose="02040503050406030204" pitchFamily="18" charset="0"/>
                                    </a:rPr>
                                    <m:t>𝑇</m:t>
                                  </m:r>
                                  <m:r>
                                    <a:rPr lang="fr-FR" b="0" i="1" smtClean="0">
                                      <a:latin typeface="Cambria Math" panose="02040503050406030204" pitchFamily="18" charset="0"/>
                                    </a:rPr>
                                    <m:t>2</m:t>
                                  </m:r>
                                </m:sub>
                              </m:sSub>
                            </m:e>
                          </m:nary>
                        </m:den>
                      </m:f>
                      <m:r>
                        <a:rPr lang="fr-FR" b="0" i="1" smtClean="0">
                          <a:latin typeface="Cambria Math" panose="02040503050406030204" pitchFamily="18" charset="0"/>
                        </a:rPr>
                        <m:t>∗</m:t>
                      </m:r>
                      <m:f>
                        <m:fPr>
                          <m:ctrlPr>
                            <a:rPr lang="fr-FR" i="1" smtClean="0">
                              <a:latin typeface="Cambria Math" panose="02040503050406030204" pitchFamily="18" charset="0"/>
                            </a:rPr>
                          </m:ctrlPr>
                        </m:fPr>
                        <m:num>
                          <m:nary>
                            <m:naryPr>
                              <m:chr m:val="∑"/>
                              <m:subHide m:val="on"/>
                              <m:supHide m:val="on"/>
                              <m:ctrlPr>
                                <a:rPr lang="fr-FR" i="1" smtClean="0">
                                  <a:latin typeface="Cambria Math" panose="02040503050406030204" pitchFamily="18" charset="0"/>
                                </a:rPr>
                              </m:ctrlPr>
                            </m:naryPr>
                            <m:sub/>
                            <m:sup/>
                            <m:e>
                              <m:sSub>
                                <m:sSubPr>
                                  <m:ctrlPr>
                                    <a:rPr lang="fr-FR"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𝑇</m:t>
                                  </m:r>
                                  <m:r>
                                    <a:rPr lang="fr-FR" b="0" i="1" smtClean="0">
                                      <a:latin typeface="Cambria Math" panose="02040503050406030204" pitchFamily="18" charset="0"/>
                                    </a:rPr>
                                    <m:t>3</m:t>
                                  </m:r>
                                </m:sub>
                              </m:sSub>
                              <m:sSub>
                                <m:sSubPr>
                                  <m:ctrlPr>
                                    <a:rPr lang="fr-FR"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𝑇</m:t>
                                  </m:r>
                                  <m:r>
                                    <a:rPr lang="fr-FR" b="0" i="1" smtClean="0">
                                      <a:latin typeface="Cambria Math" panose="02040503050406030204" pitchFamily="18" charset="0"/>
                                    </a:rPr>
                                    <m:t>4</m:t>
                                  </m:r>
                                </m:sub>
                              </m:sSub>
                            </m:e>
                          </m:nary>
                        </m:num>
                        <m:den>
                          <m:nary>
                            <m:naryPr>
                              <m:chr m:val="∑"/>
                              <m:subHide m:val="on"/>
                              <m:supHide m:val="on"/>
                              <m:ctrlPr>
                                <a:rPr lang="fr-FR" i="1" smtClean="0">
                                  <a:latin typeface="Cambria Math" panose="02040503050406030204" pitchFamily="18" charset="0"/>
                                </a:rPr>
                              </m:ctrlPr>
                            </m:naryPr>
                            <m:sub/>
                            <m:sup/>
                            <m:e>
                              <m:sSub>
                                <m:sSubPr>
                                  <m:ctrlPr>
                                    <a:rPr lang="fr-FR"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𝑇</m:t>
                                  </m:r>
                                  <m:r>
                                    <a:rPr lang="fr-FR" b="0" i="1" smtClean="0">
                                      <a:latin typeface="Cambria Math" panose="02040503050406030204" pitchFamily="18" charset="0"/>
                                    </a:rPr>
                                    <m:t>3</m:t>
                                  </m:r>
                                </m:sub>
                              </m:sSub>
                              <m:sSub>
                                <m:sSubPr>
                                  <m:ctrlPr>
                                    <a:rPr lang="fr-FR"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rPr>
                                    <m:t>𝑇</m:t>
                                  </m:r>
                                  <m:r>
                                    <a:rPr lang="fr-FR" b="0" i="1" smtClean="0">
                                      <a:latin typeface="Cambria Math" panose="02040503050406030204" pitchFamily="18" charset="0"/>
                                    </a:rPr>
                                    <m:t>3</m:t>
                                  </m:r>
                                </m:sub>
                              </m:sSub>
                            </m:e>
                          </m:nary>
                        </m:den>
                      </m:f>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1988</m:t>
                          </m:r>
                        </m:num>
                        <m:den>
                          <m:r>
                            <a:rPr lang="fr-FR" b="0" i="1" smtClean="0">
                              <a:latin typeface="Cambria Math" panose="02040503050406030204" pitchFamily="18" charset="0"/>
                            </a:rPr>
                            <m:t>1892</m:t>
                          </m:r>
                        </m:den>
                      </m:f>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2395</m:t>
                          </m:r>
                        </m:num>
                        <m:den>
                          <m:r>
                            <a:rPr lang="fr-FR" b="0" i="1" smtClean="0">
                              <a:latin typeface="Cambria Math" panose="02040503050406030204" pitchFamily="18" charset="0"/>
                            </a:rPr>
                            <m:t>2207</m:t>
                          </m:r>
                        </m:den>
                      </m:f>
                      <m:r>
                        <a:rPr lang="fr-FR" b="0" i="1" smtClean="0">
                          <a:latin typeface="Cambria Math" panose="02040503050406030204" pitchFamily="18" charset="0"/>
                        </a:rPr>
                        <m:t>∗</m:t>
                      </m:r>
                      <m:f>
                        <m:fPr>
                          <m:ctrlPr>
                            <a:rPr lang="fr-FR" i="1" smtClean="0">
                              <a:latin typeface="Cambria Math" panose="02040503050406030204" pitchFamily="18" charset="0"/>
                            </a:rPr>
                          </m:ctrlPr>
                        </m:fPr>
                        <m:num>
                          <m:r>
                            <a:rPr lang="fr-FR" b="0" i="1" smtClean="0">
                              <a:latin typeface="Cambria Math" panose="02040503050406030204" pitchFamily="18" charset="0"/>
                            </a:rPr>
                            <m:t>2398</m:t>
                          </m:r>
                        </m:num>
                        <m:den>
                          <m:r>
                            <a:rPr lang="fr-FR" b="0" i="1" smtClean="0">
                              <a:latin typeface="Cambria Math" panose="02040503050406030204" pitchFamily="18" charset="0"/>
                            </a:rPr>
                            <m:t>2520</m:t>
                          </m:r>
                        </m:den>
                      </m:f>
                      <m:r>
                        <a:rPr lang="fr-FR" b="0" i="1" smtClean="0">
                          <a:latin typeface="Cambria Math" panose="02040503050406030204" pitchFamily="18" charset="0"/>
                        </a:rPr>
                        <m:t>=1,05∗1,08∗0,95=1,085</m:t>
                      </m:r>
                    </m:oMath>
                  </m:oMathPara>
                </a14:m>
                <a:endParaRPr lang="fr-FR" dirty="0"/>
              </a:p>
            </p:txBody>
          </p:sp>
        </mc:Choice>
        <mc:Fallback xmlns="">
          <p:sp>
            <p:nvSpPr>
              <p:cNvPr id="3" name="Espace réservé du contenu 2">
                <a:extLst>
                  <a:ext uri="{FF2B5EF4-FFF2-40B4-BE49-F238E27FC236}">
                    <a16:creationId xmlns:a16="http://schemas.microsoft.com/office/drawing/2014/main" id="{EA2B2940-BBE8-32E9-46EA-A6D32A094B98}"/>
                  </a:ext>
                </a:extLst>
              </p:cNvPr>
              <p:cNvSpPr>
                <a:spLocks noGrp="1" noRot="1" noChangeAspect="1" noMove="1" noResize="1" noEditPoints="1" noAdjustHandles="1" noChangeArrowheads="1" noChangeShapeType="1" noTextEdit="1"/>
              </p:cNvSpPr>
              <p:nvPr>
                <p:ph sz="quarter" idx="13"/>
              </p:nvPr>
            </p:nvSpPr>
            <p:spPr>
              <a:xfrm>
                <a:off x="539495" y="2886322"/>
                <a:ext cx="10616185" cy="2035535"/>
              </a:xfrm>
              <a:blipFill>
                <a:blip r:embed="rId3"/>
                <a:stretch>
                  <a:fillRect/>
                </a:stretch>
              </a:blipFill>
            </p:spPr>
            <p:txBody>
              <a:bodyPr/>
              <a:lstStyle/>
              <a:p>
                <a:r>
                  <a:rPr lang="fr-FR">
                    <a:noFill/>
                  </a:rPr>
                  <a:t> </a:t>
                </a:r>
              </a:p>
            </p:txBody>
          </p:sp>
        </mc:Fallback>
      </mc:AlternateContent>
      <p:graphicFrame>
        <p:nvGraphicFramePr>
          <p:cNvPr id="4" name="Tableau 3">
            <a:extLst>
              <a:ext uri="{FF2B5EF4-FFF2-40B4-BE49-F238E27FC236}">
                <a16:creationId xmlns:a16="http://schemas.microsoft.com/office/drawing/2014/main" id="{2B7F760F-49AA-1FE3-4FFD-13EABACDE31F}"/>
              </a:ext>
            </a:extLst>
          </p:cNvPr>
          <p:cNvGraphicFramePr>
            <a:graphicFrameLocks noGrp="1"/>
          </p:cNvGraphicFramePr>
          <p:nvPr>
            <p:extLst>
              <p:ext uri="{D42A27DB-BD31-4B8C-83A1-F6EECF244321}">
                <p14:modId xmlns:p14="http://schemas.microsoft.com/office/powerpoint/2010/main" val="203849891"/>
              </p:ext>
            </p:extLst>
          </p:nvPr>
        </p:nvGraphicFramePr>
        <p:xfrm>
          <a:off x="262890" y="246888"/>
          <a:ext cx="11697462" cy="2987808"/>
        </p:xfrm>
        <a:graphic>
          <a:graphicData uri="http://schemas.openxmlformats.org/drawingml/2006/table">
            <a:tbl>
              <a:tblPr firstRow="1" bandRow="1">
                <a:tableStyleId>{5C22544A-7EE6-4342-B048-85BDC9FD1C3A}</a:tableStyleId>
              </a:tblPr>
              <a:tblGrid>
                <a:gridCol w="1952862">
                  <a:extLst>
                    <a:ext uri="{9D8B030D-6E8A-4147-A177-3AD203B41FA5}">
                      <a16:colId xmlns:a16="http://schemas.microsoft.com/office/drawing/2014/main" val="1293027276"/>
                    </a:ext>
                  </a:extLst>
                </a:gridCol>
                <a:gridCol w="1946292">
                  <a:extLst>
                    <a:ext uri="{9D8B030D-6E8A-4147-A177-3AD203B41FA5}">
                      <a16:colId xmlns:a16="http://schemas.microsoft.com/office/drawing/2014/main" val="1507124104"/>
                    </a:ext>
                  </a:extLst>
                </a:gridCol>
                <a:gridCol w="1949577">
                  <a:extLst>
                    <a:ext uri="{9D8B030D-6E8A-4147-A177-3AD203B41FA5}">
                      <a16:colId xmlns:a16="http://schemas.microsoft.com/office/drawing/2014/main" val="1605218138"/>
                    </a:ext>
                  </a:extLst>
                </a:gridCol>
                <a:gridCol w="1949577">
                  <a:extLst>
                    <a:ext uri="{9D8B030D-6E8A-4147-A177-3AD203B41FA5}">
                      <a16:colId xmlns:a16="http://schemas.microsoft.com/office/drawing/2014/main" val="3274985519"/>
                    </a:ext>
                  </a:extLst>
                </a:gridCol>
                <a:gridCol w="1949577">
                  <a:extLst>
                    <a:ext uri="{9D8B030D-6E8A-4147-A177-3AD203B41FA5}">
                      <a16:colId xmlns:a16="http://schemas.microsoft.com/office/drawing/2014/main" val="4029899143"/>
                    </a:ext>
                  </a:extLst>
                </a:gridCol>
                <a:gridCol w="1949577">
                  <a:extLst>
                    <a:ext uri="{9D8B030D-6E8A-4147-A177-3AD203B41FA5}">
                      <a16:colId xmlns:a16="http://schemas.microsoft.com/office/drawing/2014/main" val="596267223"/>
                    </a:ext>
                  </a:extLst>
                </a:gridCol>
              </a:tblGrid>
              <a:tr h="373476">
                <a:tc>
                  <a:txBody>
                    <a:bodyPr/>
                    <a:lstStyle/>
                    <a:p>
                      <a:endParaRPr lang="fr-FR" b="1" dirty="0"/>
                    </a:p>
                  </a:txBody>
                  <a:tcPr/>
                </a:tc>
                <a:tc>
                  <a:txBody>
                    <a:bodyPr/>
                    <a:lstStyle/>
                    <a:p>
                      <a:endParaRPr lang="fr-FR" b="1" dirty="0"/>
                    </a:p>
                  </a:txBody>
                  <a:tcPr/>
                </a:tc>
                <a:tc>
                  <a:txBody>
                    <a:bodyPr/>
                    <a:lstStyle/>
                    <a:p>
                      <a:pPr algn="ctr"/>
                      <a:r>
                        <a:rPr lang="fr-FR" b="1" dirty="0"/>
                        <a:t>T1</a:t>
                      </a:r>
                    </a:p>
                  </a:txBody>
                  <a:tcPr/>
                </a:tc>
                <a:tc>
                  <a:txBody>
                    <a:bodyPr/>
                    <a:lstStyle/>
                    <a:p>
                      <a:pPr algn="ctr"/>
                      <a:r>
                        <a:rPr lang="fr-FR" b="1" dirty="0"/>
                        <a:t>T2</a:t>
                      </a:r>
                    </a:p>
                  </a:txBody>
                  <a:tcPr/>
                </a:tc>
                <a:tc>
                  <a:txBody>
                    <a:bodyPr/>
                    <a:lstStyle/>
                    <a:p>
                      <a:pPr algn="ctr"/>
                      <a:r>
                        <a:rPr lang="fr-FR" b="1" dirty="0"/>
                        <a:t>T3</a:t>
                      </a:r>
                    </a:p>
                  </a:txBody>
                  <a:tcPr/>
                </a:tc>
                <a:tc>
                  <a:txBody>
                    <a:bodyPr/>
                    <a:lstStyle/>
                    <a:p>
                      <a:pPr algn="ctr"/>
                      <a:r>
                        <a:rPr lang="fr-FR" b="1" dirty="0"/>
                        <a:t>T4</a:t>
                      </a:r>
                    </a:p>
                  </a:txBody>
                  <a:tcPr/>
                </a:tc>
                <a:extLst>
                  <a:ext uri="{0D108BD9-81ED-4DB2-BD59-A6C34878D82A}">
                    <a16:rowId xmlns:a16="http://schemas.microsoft.com/office/drawing/2014/main" val="3845979257"/>
                  </a:ext>
                </a:extLst>
              </a:tr>
              <a:tr h="373476">
                <a:tc rowSpan="3">
                  <a:txBody>
                    <a:bodyPr/>
                    <a:lstStyle/>
                    <a:p>
                      <a:pPr algn="ctr"/>
                      <a:endParaRPr lang="fr-FR" b="1" dirty="0"/>
                    </a:p>
                    <a:p>
                      <a:pPr algn="ctr"/>
                      <a:r>
                        <a:rPr lang="fr-FR" b="1" dirty="0"/>
                        <a:t>Fromage</a:t>
                      </a:r>
                    </a:p>
                    <a:p>
                      <a:pPr algn="ctr"/>
                      <a:r>
                        <a:rPr lang="fr-FR" b="1" dirty="0"/>
                        <a:t>kilos</a:t>
                      </a:r>
                    </a:p>
                  </a:txBody>
                  <a:tcPr/>
                </a:tc>
                <a:tc>
                  <a:txBody>
                    <a:bodyPr/>
                    <a:lstStyle/>
                    <a:p>
                      <a:r>
                        <a:rPr lang="fr-FR" b="1" dirty="0"/>
                        <a:t>Quantité</a:t>
                      </a:r>
                    </a:p>
                  </a:txBody>
                  <a:tcPr/>
                </a:tc>
                <a:tc>
                  <a:txBody>
                    <a:bodyPr/>
                    <a:lstStyle/>
                    <a:p>
                      <a:pPr algn="ctr"/>
                      <a:r>
                        <a:rPr lang="fr-FR" b="1" dirty="0"/>
                        <a:t>96</a:t>
                      </a:r>
                    </a:p>
                  </a:txBody>
                  <a:tcPr/>
                </a:tc>
                <a:tc>
                  <a:txBody>
                    <a:bodyPr/>
                    <a:lstStyle/>
                    <a:p>
                      <a:pPr algn="ctr"/>
                      <a:r>
                        <a:rPr lang="fr-FR" b="1" dirty="0"/>
                        <a:t>104</a:t>
                      </a:r>
                    </a:p>
                  </a:txBody>
                  <a:tcPr/>
                </a:tc>
                <a:tc>
                  <a:txBody>
                    <a:bodyPr/>
                    <a:lstStyle/>
                    <a:p>
                      <a:pPr algn="ctr"/>
                      <a:r>
                        <a:rPr lang="fr-FR" b="1" dirty="0"/>
                        <a:t>115</a:t>
                      </a:r>
                    </a:p>
                  </a:txBody>
                  <a:tcPr/>
                </a:tc>
                <a:tc>
                  <a:txBody>
                    <a:bodyPr/>
                    <a:lstStyle/>
                    <a:p>
                      <a:pPr algn="ctr"/>
                      <a:r>
                        <a:rPr lang="fr-FR" b="1" dirty="0"/>
                        <a:t>110</a:t>
                      </a:r>
                    </a:p>
                  </a:txBody>
                  <a:tcPr/>
                </a:tc>
                <a:extLst>
                  <a:ext uri="{0D108BD9-81ED-4DB2-BD59-A6C34878D82A}">
                    <a16:rowId xmlns:a16="http://schemas.microsoft.com/office/drawing/2014/main" val="2006020457"/>
                  </a:ext>
                </a:extLst>
              </a:tr>
              <a:tr h="373476">
                <a:tc vMerge="1">
                  <a:txBody>
                    <a:bodyPr/>
                    <a:lstStyle/>
                    <a:p>
                      <a:endParaRPr lang="fr-FR" dirty="0"/>
                    </a:p>
                  </a:txBody>
                  <a:tcPr/>
                </a:tc>
                <a:tc>
                  <a:txBody>
                    <a:bodyPr/>
                    <a:lstStyle/>
                    <a:p>
                      <a:r>
                        <a:rPr lang="fr-FR" b="1" dirty="0"/>
                        <a:t>Prix </a:t>
                      </a:r>
                    </a:p>
                  </a:txBody>
                  <a:tcPr/>
                </a:tc>
                <a:tc>
                  <a:txBody>
                    <a:bodyPr/>
                    <a:lstStyle/>
                    <a:p>
                      <a:pPr algn="ctr"/>
                      <a:r>
                        <a:rPr lang="fr-FR" b="1" dirty="0"/>
                        <a:t>17</a:t>
                      </a:r>
                    </a:p>
                  </a:txBody>
                  <a:tcPr/>
                </a:tc>
                <a:tc>
                  <a:txBody>
                    <a:bodyPr/>
                    <a:lstStyle/>
                    <a:p>
                      <a:pPr algn="ctr"/>
                      <a:r>
                        <a:rPr lang="fr-FR" b="1" dirty="0"/>
                        <a:t>19</a:t>
                      </a:r>
                    </a:p>
                  </a:txBody>
                  <a:tcPr/>
                </a:tc>
                <a:tc>
                  <a:txBody>
                    <a:bodyPr/>
                    <a:lstStyle/>
                    <a:p>
                      <a:pPr algn="ctr"/>
                      <a:r>
                        <a:rPr lang="fr-FR" b="1" dirty="0"/>
                        <a:t>20</a:t>
                      </a:r>
                    </a:p>
                  </a:txBody>
                  <a:tcPr/>
                </a:tc>
                <a:tc>
                  <a:txBody>
                    <a:bodyPr/>
                    <a:lstStyle/>
                    <a:p>
                      <a:pPr algn="ctr"/>
                      <a:r>
                        <a:rPr lang="fr-FR" b="1" dirty="0"/>
                        <a:t>22</a:t>
                      </a:r>
                    </a:p>
                  </a:txBody>
                  <a:tcPr/>
                </a:tc>
                <a:extLst>
                  <a:ext uri="{0D108BD9-81ED-4DB2-BD59-A6C34878D82A}">
                    <a16:rowId xmlns:a16="http://schemas.microsoft.com/office/drawing/2014/main" val="938976323"/>
                  </a:ext>
                </a:extLst>
              </a:tr>
              <a:tr h="373476">
                <a:tc vMerge="1">
                  <a:txBody>
                    <a:bodyPr/>
                    <a:lstStyle/>
                    <a:p>
                      <a:endParaRPr lang="fr-FR" dirty="0"/>
                    </a:p>
                  </a:txBody>
                  <a:tcPr/>
                </a:tc>
                <a:tc>
                  <a:txBody>
                    <a:bodyPr/>
                    <a:lstStyle/>
                    <a:p>
                      <a:r>
                        <a:rPr lang="fr-FR" b="1" dirty="0"/>
                        <a:t>valeur</a:t>
                      </a:r>
                    </a:p>
                  </a:txBody>
                  <a:tcPr/>
                </a:tc>
                <a:tc>
                  <a:txBody>
                    <a:bodyPr/>
                    <a:lstStyle/>
                    <a:p>
                      <a:pPr algn="ctr"/>
                      <a:r>
                        <a:rPr lang="fr-FR" b="1" dirty="0"/>
                        <a:t>1632</a:t>
                      </a:r>
                    </a:p>
                  </a:txBody>
                  <a:tcPr/>
                </a:tc>
                <a:tc>
                  <a:txBody>
                    <a:bodyPr/>
                    <a:lstStyle/>
                    <a:p>
                      <a:pPr algn="ctr"/>
                      <a:r>
                        <a:rPr lang="fr-FR" b="1" dirty="0"/>
                        <a:t>1976</a:t>
                      </a:r>
                    </a:p>
                  </a:txBody>
                  <a:tcPr/>
                </a:tc>
                <a:tc>
                  <a:txBody>
                    <a:bodyPr/>
                    <a:lstStyle/>
                    <a:p>
                      <a:pPr algn="ctr"/>
                      <a:r>
                        <a:rPr lang="fr-FR" b="1" dirty="0"/>
                        <a:t>2300</a:t>
                      </a:r>
                    </a:p>
                  </a:txBody>
                  <a:tcPr/>
                </a:tc>
                <a:tc>
                  <a:txBody>
                    <a:bodyPr/>
                    <a:lstStyle/>
                    <a:p>
                      <a:pPr algn="ctr"/>
                      <a:r>
                        <a:rPr lang="fr-FR" b="1" dirty="0"/>
                        <a:t>2420</a:t>
                      </a:r>
                    </a:p>
                  </a:txBody>
                  <a:tcPr/>
                </a:tc>
                <a:extLst>
                  <a:ext uri="{0D108BD9-81ED-4DB2-BD59-A6C34878D82A}">
                    <a16:rowId xmlns:a16="http://schemas.microsoft.com/office/drawing/2014/main" val="1920938447"/>
                  </a:ext>
                </a:extLst>
              </a:tr>
              <a:tr h="373476">
                <a:tc rowSpan="3">
                  <a:txBody>
                    <a:bodyPr/>
                    <a:lstStyle/>
                    <a:p>
                      <a:r>
                        <a:rPr lang="fr-FR" b="1" dirty="0"/>
                        <a:t>Vin</a:t>
                      </a:r>
                    </a:p>
                    <a:p>
                      <a:r>
                        <a:rPr lang="fr-FR" b="1" dirty="0"/>
                        <a:t>litres</a:t>
                      </a:r>
                    </a:p>
                  </a:txBody>
                  <a:tcPr/>
                </a:tc>
                <a:tc>
                  <a:txBody>
                    <a:bodyPr/>
                    <a:lstStyle/>
                    <a:p>
                      <a:r>
                        <a:rPr lang="fr-FR" b="1" dirty="0"/>
                        <a:t>Quantité</a:t>
                      </a:r>
                    </a:p>
                  </a:txBody>
                  <a:tcPr/>
                </a:tc>
                <a:tc>
                  <a:txBody>
                    <a:bodyPr/>
                    <a:lstStyle/>
                    <a:p>
                      <a:pPr algn="ctr"/>
                      <a:r>
                        <a:rPr lang="fr-FR" b="1" dirty="0"/>
                        <a:t>13</a:t>
                      </a:r>
                    </a:p>
                  </a:txBody>
                  <a:tcPr/>
                </a:tc>
                <a:tc>
                  <a:txBody>
                    <a:bodyPr/>
                    <a:lstStyle/>
                    <a:p>
                      <a:pPr algn="ctr"/>
                      <a:r>
                        <a:rPr lang="fr-FR" b="1" dirty="0"/>
                        <a:t>11</a:t>
                      </a:r>
                    </a:p>
                  </a:txBody>
                  <a:tcPr/>
                </a:tc>
                <a:tc>
                  <a:txBody>
                    <a:bodyPr/>
                    <a:lstStyle/>
                    <a:p>
                      <a:pPr algn="ctr"/>
                      <a:r>
                        <a:rPr lang="fr-FR" b="1" dirty="0"/>
                        <a:t>10</a:t>
                      </a:r>
                    </a:p>
                  </a:txBody>
                  <a:tcPr/>
                </a:tc>
                <a:tc>
                  <a:txBody>
                    <a:bodyPr/>
                    <a:lstStyle/>
                    <a:p>
                      <a:pPr algn="ctr"/>
                      <a:r>
                        <a:rPr lang="fr-FR" b="1" dirty="0"/>
                        <a:t>9</a:t>
                      </a:r>
                    </a:p>
                  </a:txBody>
                  <a:tcPr/>
                </a:tc>
                <a:extLst>
                  <a:ext uri="{0D108BD9-81ED-4DB2-BD59-A6C34878D82A}">
                    <a16:rowId xmlns:a16="http://schemas.microsoft.com/office/drawing/2014/main" val="3938962045"/>
                  </a:ext>
                </a:extLst>
              </a:tr>
              <a:tr h="373476">
                <a:tc vMerge="1">
                  <a:txBody>
                    <a:bodyPr/>
                    <a:lstStyle/>
                    <a:p>
                      <a:endParaRPr lang="fr-FR" dirty="0"/>
                    </a:p>
                  </a:txBody>
                  <a:tcPr/>
                </a:tc>
                <a:tc>
                  <a:txBody>
                    <a:bodyPr/>
                    <a:lstStyle/>
                    <a:p>
                      <a:r>
                        <a:rPr lang="fr-FR" b="1" dirty="0"/>
                        <a:t>Prix </a:t>
                      </a:r>
                    </a:p>
                  </a:txBody>
                  <a:tcPr/>
                </a:tc>
                <a:tc>
                  <a:txBody>
                    <a:bodyPr/>
                    <a:lstStyle/>
                    <a:p>
                      <a:pPr algn="ctr"/>
                      <a:r>
                        <a:rPr lang="fr-FR" b="1" dirty="0"/>
                        <a:t>20</a:t>
                      </a:r>
                    </a:p>
                  </a:txBody>
                  <a:tcPr/>
                </a:tc>
                <a:tc>
                  <a:txBody>
                    <a:bodyPr/>
                    <a:lstStyle/>
                    <a:p>
                      <a:pPr algn="ctr"/>
                      <a:r>
                        <a:rPr lang="fr-FR" b="1" dirty="0"/>
                        <a:t>21</a:t>
                      </a:r>
                    </a:p>
                  </a:txBody>
                  <a:tcPr/>
                </a:tc>
                <a:tc>
                  <a:txBody>
                    <a:bodyPr/>
                    <a:lstStyle/>
                    <a:p>
                      <a:pPr algn="ctr"/>
                      <a:r>
                        <a:rPr lang="fr-FR" b="1" dirty="0"/>
                        <a:t>22</a:t>
                      </a:r>
                    </a:p>
                  </a:txBody>
                  <a:tcPr/>
                </a:tc>
                <a:tc>
                  <a:txBody>
                    <a:bodyPr/>
                    <a:lstStyle/>
                    <a:p>
                      <a:pPr algn="ctr"/>
                      <a:r>
                        <a:rPr lang="fr-FR" b="1" dirty="0"/>
                        <a:t>24</a:t>
                      </a:r>
                    </a:p>
                  </a:txBody>
                  <a:tcPr/>
                </a:tc>
                <a:extLst>
                  <a:ext uri="{0D108BD9-81ED-4DB2-BD59-A6C34878D82A}">
                    <a16:rowId xmlns:a16="http://schemas.microsoft.com/office/drawing/2014/main" val="32022372"/>
                  </a:ext>
                </a:extLst>
              </a:tr>
              <a:tr h="373476">
                <a:tc vMerge="1">
                  <a:txBody>
                    <a:bodyPr/>
                    <a:lstStyle/>
                    <a:p>
                      <a:endParaRPr lang="fr-FR" dirty="0"/>
                    </a:p>
                  </a:txBody>
                  <a:tcPr/>
                </a:tc>
                <a:tc>
                  <a:txBody>
                    <a:bodyPr/>
                    <a:lstStyle/>
                    <a:p>
                      <a:r>
                        <a:rPr lang="fr-FR" b="1" dirty="0"/>
                        <a:t>valeur</a:t>
                      </a:r>
                    </a:p>
                  </a:txBody>
                  <a:tcPr/>
                </a:tc>
                <a:tc>
                  <a:txBody>
                    <a:bodyPr/>
                    <a:lstStyle/>
                    <a:p>
                      <a:pPr algn="ctr"/>
                      <a:r>
                        <a:rPr lang="fr-FR" b="1" dirty="0"/>
                        <a:t>260</a:t>
                      </a:r>
                    </a:p>
                  </a:txBody>
                  <a:tcPr/>
                </a:tc>
                <a:tc>
                  <a:txBody>
                    <a:bodyPr/>
                    <a:lstStyle/>
                    <a:p>
                      <a:pPr algn="ctr"/>
                      <a:r>
                        <a:rPr lang="fr-FR" b="1" dirty="0"/>
                        <a:t>231</a:t>
                      </a:r>
                    </a:p>
                  </a:txBody>
                  <a:tcPr/>
                </a:tc>
                <a:tc>
                  <a:txBody>
                    <a:bodyPr/>
                    <a:lstStyle/>
                    <a:p>
                      <a:pPr algn="ctr"/>
                      <a:r>
                        <a:rPr lang="fr-FR" b="1" dirty="0"/>
                        <a:t>220</a:t>
                      </a:r>
                    </a:p>
                  </a:txBody>
                  <a:tcPr/>
                </a:tc>
                <a:tc>
                  <a:txBody>
                    <a:bodyPr/>
                    <a:lstStyle/>
                    <a:p>
                      <a:pPr algn="ctr"/>
                      <a:r>
                        <a:rPr lang="fr-FR" b="1" dirty="0"/>
                        <a:t>216</a:t>
                      </a:r>
                    </a:p>
                  </a:txBody>
                  <a:tcPr/>
                </a:tc>
                <a:extLst>
                  <a:ext uri="{0D108BD9-81ED-4DB2-BD59-A6C34878D82A}">
                    <a16:rowId xmlns:a16="http://schemas.microsoft.com/office/drawing/2014/main" val="1434553712"/>
                  </a:ext>
                </a:extLst>
              </a:tr>
              <a:tr h="373476">
                <a:tc>
                  <a:txBody>
                    <a:bodyPr/>
                    <a:lstStyle/>
                    <a:p>
                      <a:endParaRPr lang="fr-FR" b="1" dirty="0"/>
                    </a:p>
                  </a:txBody>
                  <a:tcPr>
                    <a:solidFill>
                      <a:srgbClr val="06030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bg1"/>
                          </a:solidFill>
                        </a:rPr>
                        <a:t>PIB Total</a:t>
                      </a:r>
                    </a:p>
                  </a:txBody>
                  <a:tcPr>
                    <a:solidFill>
                      <a:srgbClr val="060309"/>
                    </a:solidFill>
                  </a:tcPr>
                </a:tc>
                <a:tc>
                  <a:txBody>
                    <a:bodyPr/>
                    <a:lstStyle/>
                    <a:p>
                      <a:pPr algn="ctr"/>
                      <a:r>
                        <a:rPr lang="fr-FR" b="1" dirty="0">
                          <a:solidFill>
                            <a:schemeClr val="bg1"/>
                          </a:solidFill>
                        </a:rPr>
                        <a:t>1892</a:t>
                      </a:r>
                    </a:p>
                  </a:txBody>
                  <a:tcPr>
                    <a:solidFill>
                      <a:srgbClr val="060309"/>
                    </a:solidFill>
                  </a:tcPr>
                </a:tc>
                <a:tc>
                  <a:txBody>
                    <a:bodyPr/>
                    <a:lstStyle/>
                    <a:p>
                      <a:pPr algn="ctr"/>
                      <a:r>
                        <a:rPr lang="fr-FR" b="1" dirty="0">
                          <a:solidFill>
                            <a:schemeClr val="bg1"/>
                          </a:solidFill>
                        </a:rPr>
                        <a:t>2207</a:t>
                      </a:r>
                    </a:p>
                  </a:txBody>
                  <a:tcPr>
                    <a:solidFill>
                      <a:srgbClr val="060309"/>
                    </a:solidFill>
                  </a:tcPr>
                </a:tc>
                <a:tc>
                  <a:txBody>
                    <a:bodyPr/>
                    <a:lstStyle/>
                    <a:p>
                      <a:pPr algn="ctr"/>
                      <a:r>
                        <a:rPr lang="fr-FR" b="1" dirty="0">
                          <a:solidFill>
                            <a:schemeClr val="bg1"/>
                          </a:solidFill>
                        </a:rPr>
                        <a:t>2520</a:t>
                      </a:r>
                    </a:p>
                  </a:txBody>
                  <a:tcPr>
                    <a:solidFill>
                      <a:srgbClr val="060309"/>
                    </a:solidFill>
                  </a:tcPr>
                </a:tc>
                <a:tc>
                  <a:txBody>
                    <a:bodyPr/>
                    <a:lstStyle/>
                    <a:p>
                      <a:pPr algn="ctr"/>
                      <a:r>
                        <a:rPr lang="fr-FR" b="1" dirty="0">
                          <a:solidFill>
                            <a:schemeClr val="bg1"/>
                          </a:solidFill>
                        </a:rPr>
                        <a:t>2636</a:t>
                      </a:r>
                    </a:p>
                  </a:txBody>
                  <a:tcPr>
                    <a:solidFill>
                      <a:srgbClr val="060309"/>
                    </a:solidFill>
                  </a:tcPr>
                </a:tc>
                <a:extLst>
                  <a:ext uri="{0D108BD9-81ED-4DB2-BD59-A6C34878D82A}">
                    <a16:rowId xmlns:a16="http://schemas.microsoft.com/office/drawing/2014/main" val="106930006"/>
                  </a:ext>
                </a:extLst>
              </a:tr>
            </a:tbl>
          </a:graphicData>
        </a:graphic>
      </p:graphicFrame>
      <p:sp>
        <p:nvSpPr>
          <p:cNvPr id="5" name="ZoneTexte 4">
            <a:extLst>
              <a:ext uri="{FF2B5EF4-FFF2-40B4-BE49-F238E27FC236}">
                <a16:creationId xmlns:a16="http://schemas.microsoft.com/office/drawing/2014/main" id="{1C07E335-4F28-E5ED-42F4-4DD1C03E3126}"/>
              </a:ext>
            </a:extLst>
          </p:cNvPr>
          <p:cNvSpPr txBox="1"/>
          <p:nvPr/>
        </p:nvSpPr>
        <p:spPr>
          <a:xfrm>
            <a:off x="262891" y="4921857"/>
            <a:ext cx="11389614" cy="646331"/>
          </a:xfrm>
          <a:prstGeom prst="rect">
            <a:avLst/>
          </a:prstGeom>
          <a:noFill/>
        </p:spPr>
        <p:txBody>
          <a:bodyPr wrap="square" rtlCol="0">
            <a:spAutoFit/>
          </a:bodyPr>
          <a:lstStyle/>
          <a:p>
            <a:r>
              <a:rPr lang="fr-FR" dirty="0"/>
              <a:t>La croissance est désormais 8.5 avec la méthode Laspeyres chaînée, contre 8.35 avec la forme de Laspeyres base et 39 % sans tenir compte de l’inflation. </a:t>
            </a:r>
          </a:p>
        </p:txBody>
      </p:sp>
    </p:spTree>
    <p:extLst>
      <p:ext uri="{BB962C8B-B14F-4D97-AF65-F5344CB8AC3E}">
        <p14:creationId xmlns:p14="http://schemas.microsoft.com/office/powerpoint/2010/main" val="4138826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810A5-43AA-259F-F6C1-C5C2385F6C0B}"/>
              </a:ext>
            </a:extLst>
          </p:cNvPr>
          <p:cNvSpPr>
            <a:spLocks noGrp="1"/>
          </p:cNvSpPr>
          <p:nvPr>
            <p:ph type="title"/>
          </p:nvPr>
        </p:nvSpPr>
        <p:spPr>
          <a:xfrm>
            <a:off x="521208" y="1536192"/>
            <a:ext cx="9632608" cy="640080"/>
          </a:xfrm>
        </p:spPr>
        <p:txBody>
          <a:bodyPr>
            <a:normAutofit/>
          </a:bodyPr>
          <a:lstStyle/>
          <a:p>
            <a:r>
              <a:rPr lang="fr-FR" dirty="0"/>
              <a:t>La notion district industriel (Alfred Marshall) </a:t>
            </a:r>
          </a:p>
        </p:txBody>
      </p:sp>
      <p:sp>
        <p:nvSpPr>
          <p:cNvPr id="3" name="Espace réservé du contenu 2">
            <a:extLst>
              <a:ext uri="{FF2B5EF4-FFF2-40B4-BE49-F238E27FC236}">
                <a16:creationId xmlns:a16="http://schemas.microsoft.com/office/drawing/2014/main" id="{BDF70482-2C7A-2897-6F9B-849A95BA2BB9}"/>
              </a:ext>
            </a:extLst>
          </p:cNvPr>
          <p:cNvSpPr>
            <a:spLocks noGrp="1"/>
          </p:cNvSpPr>
          <p:nvPr>
            <p:ph sz="quarter" idx="13"/>
          </p:nvPr>
        </p:nvSpPr>
        <p:spPr>
          <a:xfrm>
            <a:off x="202019" y="2176272"/>
            <a:ext cx="11738344" cy="4607300"/>
          </a:xfrm>
        </p:spPr>
        <p:txBody>
          <a:bodyPr>
            <a:noAutofit/>
          </a:bodyPr>
          <a:lstStyle/>
          <a:p>
            <a:r>
              <a:rPr lang="fr-FR" sz="2000" b="1" dirty="0"/>
              <a:t>L'approche en terme de clusters/réseau, de district industriel (Marshall), de pôles de compétitivité tend à souligner que la compétitivité dépend de facteurs liés aux externalités positives (marché du travail, capital humain)</a:t>
            </a:r>
          </a:p>
          <a:p>
            <a:r>
              <a:rPr lang="fr-FR" sz="2000" b="1" dirty="0"/>
              <a:t>La possibilité de bénéficier un bassin d'emploi avec les qualifications nécessaires, avoir des fournisseurs de qualité à proximité, un marché profond. </a:t>
            </a:r>
          </a:p>
          <a:p>
            <a:r>
              <a:rPr lang="fr-FR" sz="2000" b="1" dirty="0"/>
              <a:t>Ces phénomènes d'entraînement positifs sont désignés par l'analyse économique par le terme d'externalité.</a:t>
            </a:r>
          </a:p>
          <a:p>
            <a:r>
              <a:rPr lang="fr-FR" sz="2000" b="1" dirty="0"/>
              <a:t>Définition: externalité, terme qui désigne les conséquences de l'activité d'agent économique sur un ou plusieurs autres agents économiques sans que cela ait été souhaité, définit dans le cadre d'un contrat.</a:t>
            </a:r>
          </a:p>
        </p:txBody>
      </p:sp>
    </p:spTree>
    <p:extLst>
      <p:ext uri="{BB962C8B-B14F-4D97-AF65-F5344CB8AC3E}">
        <p14:creationId xmlns:p14="http://schemas.microsoft.com/office/powerpoint/2010/main" val="7002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80A82-ED3C-4199-C4CB-31A10C0C7C84}"/>
              </a:ext>
            </a:extLst>
          </p:cNvPr>
          <p:cNvSpPr>
            <a:spLocks noGrp="1"/>
          </p:cNvSpPr>
          <p:nvPr>
            <p:ph type="title"/>
          </p:nvPr>
        </p:nvSpPr>
        <p:spPr/>
        <p:txBody>
          <a:bodyPr/>
          <a:lstStyle/>
          <a:p>
            <a:r>
              <a:rPr lang="fr-FR" dirty="0"/>
              <a:t>Calcul du PIB à partir de indices </a:t>
            </a:r>
          </a:p>
        </p:txBody>
      </p:sp>
      <p:graphicFrame>
        <p:nvGraphicFramePr>
          <p:cNvPr id="4" name="Espace réservé du contenu 3">
            <a:extLst>
              <a:ext uri="{FF2B5EF4-FFF2-40B4-BE49-F238E27FC236}">
                <a16:creationId xmlns:a16="http://schemas.microsoft.com/office/drawing/2014/main" id="{8C920E7A-7359-06DF-B925-F9609D70D7AA}"/>
              </a:ext>
            </a:extLst>
          </p:cNvPr>
          <p:cNvGraphicFramePr>
            <a:graphicFrameLocks noGrp="1"/>
          </p:cNvGraphicFramePr>
          <p:nvPr>
            <p:ph sz="quarter" idx="13"/>
            <p:extLst>
              <p:ext uri="{D42A27DB-BD31-4B8C-83A1-F6EECF244321}">
                <p14:modId xmlns:p14="http://schemas.microsoft.com/office/powerpoint/2010/main" val="3952830709"/>
              </p:ext>
            </p:extLst>
          </p:nvPr>
        </p:nvGraphicFramePr>
        <p:xfrm>
          <a:off x="539750" y="2560638"/>
          <a:ext cx="9445624" cy="1656080"/>
        </p:xfrm>
        <a:graphic>
          <a:graphicData uri="http://schemas.openxmlformats.org/drawingml/2006/table">
            <a:tbl>
              <a:tblPr firstRow="1" bandRow="1">
                <a:tableStyleId>{5C22544A-7EE6-4342-B048-85BDC9FD1C3A}</a:tableStyleId>
              </a:tblPr>
              <a:tblGrid>
                <a:gridCol w="1437906">
                  <a:extLst>
                    <a:ext uri="{9D8B030D-6E8A-4147-A177-3AD203B41FA5}">
                      <a16:colId xmlns:a16="http://schemas.microsoft.com/office/drawing/2014/main" val="2967815453"/>
                    </a:ext>
                  </a:extLst>
                </a:gridCol>
                <a:gridCol w="923500">
                  <a:extLst>
                    <a:ext uri="{9D8B030D-6E8A-4147-A177-3AD203B41FA5}">
                      <a16:colId xmlns:a16="http://schemas.microsoft.com/office/drawing/2014/main" val="3417569723"/>
                    </a:ext>
                  </a:extLst>
                </a:gridCol>
                <a:gridCol w="1180703">
                  <a:extLst>
                    <a:ext uri="{9D8B030D-6E8A-4147-A177-3AD203B41FA5}">
                      <a16:colId xmlns:a16="http://schemas.microsoft.com/office/drawing/2014/main" val="2835182554"/>
                    </a:ext>
                  </a:extLst>
                </a:gridCol>
                <a:gridCol w="1180703">
                  <a:extLst>
                    <a:ext uri="{9D8B030D-6E8A-4147-A177-3AD203B41FA5}">
                      <a16:colId xmlns:a16="http://schemas.microsoft.com/office/drawing/2014/main" val="731974099"/>
                    </a:ext>
                  </a:extLst>
                </a:gridCol>
                <a:gridCol w="1180703">
                  <a:extLst>
                    <a:ext uri="{9D8B030D-6E8A-4147-A177-3AD203B41FA5}">
                      <a16:colId xmlns:a16="http://schemas.microsoft.com/office/drawing/2014/main" val="539798025"/>
                    </a:ext>
                  </a:extLst>
                </a:gridCol>
                <a:gridCol w="1180703">
                  <a:extLst>
                    <a:ext uri="{9D8B030D-6E8A-4147-A177-3AD203B41FA5}">
                      <a16:colId xmlns:a16="http://schemas.microsoft.com/office/drawing/2014/main" val="800100475"/>
                    </a:ext>
                  </a:extLst>
                </a:gridCol>
                <a:gridCol w="1180703">
                  <a:extLst>
                    <a:ext uri="{9D8B030D-6E8A-4147-A177-3AD203B41FA5}">
                      <a16:colId xmlns:a16="http://schemas.microsoft.com/office/drawing/2014/main" val="1708920210"/>
                    </a:ext>
                  </a:extLst>
                </a:gridCol>
                <a:gridCol w="1180703">
                  <a:extLst>
                    <a:ext uri="{9D8B030D-6E8A-4147-A177-3AD203B41FA5}">
                      <a16:colId xmlns:a16="http://schemas.microsoft.com/office/drawing/2014/main" val="319108499"/>
                    </a:ext>
                  </a:extLst>
                </a:gridCol>
              </a:tblGrid>
              <a:tr h="370840">
                <a:tc>
                  <a:txBody>
                    <a:bodyPr/>
                    <a:lstStyle/>
                    <a:p>
                      <a:r>
                        <a:rPr lang="fr-FR" dirty="0"/>
                        <a:t>Milliards d’euros base 2020</a:t>
                      </a:r>
                    </a:p>
                  </a:txBody>
                  <a:tcPr/>
                </a:tc>
                <a:tc>
                  <a:txBody>
                    <a:bodyPr/>
                    <a:lstStyle/>
                    <a:p>
                      <a:r>
                        <a:rPr lang="fr-FR" dirty="0"/>
                        <a:t>17/16</a:t>
                      </a:r>
                    </a:p>
                  </a:txBody>
                  <a:tcPr/>
                </a:tc>
                <a:tc>
                  <a:txBody>
                    <a:bodyPr/>
                    <a:lstStyle/>
                    <a:p>
                      <a:r>
                        <a:rPr lang="fr-FR" dirty="0"/>
                        <a:t>18/17</a:t>
                      </a:r>
                    </a:p>
                  </a:txBody>
                  <a:tcPr/>
                </a:tc>
                <a:tc>
                  <a:txBody>
                    <a:bodyPr/>
                    <a:lstStyle/>
                    <a:p>
                      <a:r>
                        <a:rPr lang="fr-FR" dirty="0"/>
                        <a:t>19/18</a:t>
                      </a:r>
                    </a:p>
                  </a:txBody>
                  <a:tcPr/>
                </a:tc>
                <a:tc>
                  <a:txBody>
                    <a:bodyPr/>
                    <a:lstStyle/>
                    <a:p>
                      <a:r>
                        <a:rPr lang="fr-FR" dirty="0"/>
                        <a:t>20/19</a:t>
                      </a:r>
                    </a:p>
                  </a:txBody>
                  <a:tcPr/>
                </a:tc>
                <a:tc>
                  <a:txBody>
                    <a:bodyPr/>
                    <a:lstStyle/>
                    <a:p>
                      <a:r>
                        <a:rPr lang="fr-FR" dirty="0"/>
                        <a:t>21/20</a:t>
                      </a:r>
                    </a:p>
                  </a:txBody>
                  <a:tcPr/>
                </a:tc>
                <a:tc>
                  <a:txBody>
                    <a:bodyPr/>
                    <a:lstStyle/>
                    <a:p>
                      <a:r>
                        <a:rPr lang="fr-FR" dirty="0"/>
                        <a:t>22/21</a:t>
                      </a:r>
                    </a:p>
                  </a:txBody>
                  <a:tcPr/>
                </a:tc>
                <a:tc>
                  <a:txBody>
                    <a:bodyPr/>
                    <a:lstStyle/>
                    <a:p>
                      <a:r>
                        <a:rPr lang="fr-FR" dirty="0"/>
                        <a:t>23/22</a:t>
                      </a:r>
                    </a:p>
                  </a:txBody>
                  <a:tcPr/>
                </a:tc>
                <a:extLst>
                  <a:ext uri="{0D108BD9-81ED-4DB2-BD59-A6C34878D82A}">
                    <a16:rowId xmlns:a16="http://schemas.microsoft.com/office/drawing/2014/main" val="1166357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PIB 2016</a:t>
                      </a:r>
                    </a:p>
                  </a:txBody>
                  <a:tcPr/>
                </a:tc>
                <a:tc>
                  <a:txBody>
                    <a:bodyPr/>
                    <a:lstStyle/>
                    <a:p>
                      <a:pPr algn="ctr" fontAlgn="ctr"/>
                      <a:r>
                        <a:rPr lang="fr-FR" sz="1600" b="1" i="0" u="none" strike="noStrike" dirty="0">
                          <a:effectLst/>
                          <a:latin typeface="Arial" panose="020B0604020202020204" pitchFamily="34" charset="0"/>
                        </a:rPr>
                        <a:t>1,02084</a:t>
                      </a:r>
                    </a:p>
                  </a:txBody>
                  <a:tcPr marL="6350" marR="6350" marT="6350" marB="0" anchor="ctr"/>
                </a:tc>
                <a:tc>
                  <a:txBody>
                    <a:bodyPr/>
                    <a:lstStyle/>
                    <a:p>
                      <a:pPr algn="ctr" fontAlgn="ctr"/>
                      <a:r>
                        <a:rPr lang="fr-FR" sz="1600" b="1" i="0" u="none" strike="noStrike" dirty="0">
                          <a:effectLst/>
                          <a:latin typeface="Arial" panose="020B0604020202020204" pitchFamily="34" charset="0"/>
                        </a:rPr>
                        <a:t>1,01646</a:t>
                      </a:r>
                    </a:p>
                  </a:txBody>
                  <a:tcPr marL="6350" marR="6350" marT="6350" marB="0" anchor="ctr"/>
                </a:tc>
                <a:tc>
                  <a:txBody>
                    <a:bodyPr/>
                    <a:lstStyle/>
                    <a:p>
                      <a:pPr algn="ctr" fontAlgn="ctr"/>
                      <a:r>
                        <a:rPr lang="fr-FR" sz="1600" b="1" i="0" u="none" strike="noStrike" dirty="0">
                          <a:effectLst/>
                          <a:latin typeface="Arial" panose="020B0604020202020204" pitchFamily="34" charset="0"/>
                        </a:rPr>
                        <a:t>1,02027</a:t>
                      </a:r>
                    </a:p>
                  </a:txBody>
                  <a:tcPr marL="6350" marR="6350" marT="6350" marB="0" anchor="ctr"/>
                </a:tc>
                <a:tc>
                  <a:txBody>
                    <a:bodyPr/>
                    <a:lstStyle/>
                    <a:p>
                      <a:pPr algn="ctr" fontAlgn="ctr"/>
                      <a:r>
                        <a:rPr lang="fr-FR" sz="1600" b="1" i="0" u="none" strike="noStrike" dirty="0">
                          <a:effectLst/>
                          <a:latin typeface="Arial" panose="020B0604020202020204" pitchFamily="34" charset="0"/>
                        </a:rPr>
                        <a:t>0,92559</a:t>
                      </a:r>
                    </a:p>
                  </a:txBody>
                  <a:tcPr marL="6350" marR="6350" marT="6350" marB="0" anchor="ctr"/>
                </a:tc>
                <a:tc>
                  <a:txBody>
                    <a:bodyPr/>
                    <a:lstStyle/>
                    <a:p>
                      <a:pPr algn="ctr" fontAlgn="ctr"/>
                      <a:r>
                        <a:rPr lang="fr-FR" sz="1600" b="1" i="0" u="none" strike="noStrike" dirty="0">
                          <a:effectLst/>
                          <a:latin typeface="Arial" panose="020B0604020202020204" pitchFamily="34" charset="0"/>
                        </a:rPr>
                        <a:t>1,06882</a:t>
                      </a:r>
                    </a:p>
                  </a:txBody>
                  <a:tcPr marL="6350" marR="6350" marT="6350" marB="0" anchor="ctr"/>
                </a:tc>
                <a:tc>
                  <a:txBody>
                    <a:bodyPr/>
                    <a:lstStyle/>
                    <a:p>
                      <a:pPr algn="ctr" fontAlgn="ctr"/>
                      <a:r>
                        <a:rPr lang="fr-FR" sz="1600" b="1" i="0" u="none" strike="noStrike" dirty="0">
                          <a:effectLst/>
                          <a:latin typeface="Arial" panose="020B0604020202020204" pitchFamily="34" charset="0"/>
                        </a:rPr>
                        <a:t>1,02571</a:t>
                      </a:r>
                    </a:p>
                  </a:txBody>
                  <a:tcPr marL="6350" marR="6350" marT="6350" marB="0" anchor="ctr"/>
                </a:tc>
                <a:tc>
                  <a:txBody>
                    <a:bodyPr/>
                    <a:lstStyle/>
                    <a:p>
                      <a:pPr algn="ctr" fontAlgn="ctr"/>
                      <a:r>
                        <a:rPr lang="fr-FR" sz="1600" b="1" i="0" u="none" strike="noStrike" dirty="0">
                          <a:effectLst/>
                          <a:latin typeface="Arial" panose="020B0604020202020204" pitchFamily="34" charset="0"/>
                        </a:rPr>
                        <a:t>1,00936</a:t>
                      </a:r>
                    </a:p>
                  </a:txBody>
                  <a:tcPr marL="6350" marR="6350" marT="6350" marB="0" anchor="ctr"/>
                </a:tc>
                <a:extLst>
                  <a:ext uri="{0D108BD9-81ED-4DB2-BD59-A6C34878D82A}">
                    <a16:rowId xmlns:a16="http://schemas.microsoft.com/office/drawing/2014/main" val="2705254180"/>
                  </a:ext>
                </a:extLst>
              </a:tr>
              <a:tr h="370840">
                <a:tc>
                  <a:txBody>
                    <a:bodyPr/>
                    <a:lstStyle/>
                    <a:p>
                      <a:pPr algn="ctr" fontAlgn="ctr"/>
                      <a:r>
                        <a:rPr lang="fr-FR" sz="1800" b="1" i="0" u="none" strike="noStrike" dirty="0">
                          <a:effectLst/>
                          <a:latin typeface="Arial" panose="020B0604020202020204" pitchFamily="34" charset="0"/>
                        </a:rPr>
                        <a:t>2 365,8</a:t>
                      </a:r>
                    </a:p>
                  </a:txBody>
                  <a:tcPr marL="6350" marR="6350" marT="6350" marB="0" anchor="ct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544241128"/>
                  </a:ext>
                </a:extLst>
              </a:tr>
            </a:tbl>
          </a:graphicData>
        </a:graphic>
      </p:graphicFrame>
    </p:spTree>
    <p:extLst>
      <p:ext uri="{BB962C8B-B14F-4D97-AF65-F5344CB8AC3E}">
        <p14:creationId xmlns:p14="http://schemas.microsoft.com/office/powerpoint/2010/main" val="12383905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0ADF48F-61BA-0E17-3399-5121C0330B1F}"/>
              </a:ext>
            </a:extLst>
          </p:cNvPr>
          <p:cNvSpPr>
            <a:spLocks noGrp="1"/>
          </p:cNvSpPr>
          <p:nvPr>
            <p:ph sz="quarter" idx="13"/>
          </p:nvPr>
        </p:nvSpPr>
        <p:spPr/>
        <p:txBody>
          <a:bodyPr/>
          <a:lstStyle/>
          <a:p>
            <a:endParaRPr lang="fr-FR"/>
          </a:p>
        </p:txBody>
      </p:sp>
      <p:sp>
        <p:nvSpPr>
          <p:cNvPr id="5" name="Titre 4">
            <a:extLst>
              <a:ext uri="{FF2B5EF4-FFF2-40B4-BE49-F238E27FC236}">
                <a16:creationId xmlns:a16="http://schemas.microsoft.com/office/drawing/2014/main" id="{3ED8EDE2-DEAD-BA8A-632D-8BF97134FED4}"/>
              </a:ext>
            </a:extLst>
          </p:cNvPr>
          <p:cNvSpPr txBox="1">
            <a:spLocks noGrp="1"/>
          </p:cNvSpPr>
          <p:nvPr>
            <p:ph type="title"/>
          </p:nvPr>
        </p:nvSpPr>
        <p:spPr>
          <a:xfrm>
            <a:off x="539496" y="1200523"/>
            <a:ext cx="10579691" cy="646331"/>
          </a:xfrm>
          <a:prstGeom prst="rect">
            <a:avLst/>
          </a:prstGeom>
          <a:noFill/>
        </p:spPr>
        <p:txBody>
          <a:bodyPr wrap="square">
            <a:spAutoFit/>
          </a:bodyPr>
          <a:lstStyle/>
          <a:p>
            <a:r>
              <a:rPr lang="fr-FR" dirty="0"/>
              <a:t>PIB réel  = (PIB nominal/ indice des prix du PIB)*100</a:t>
            </a:r>
          </a:p>
        </p:txBody>
      </p:sp>
    </p:spTree>
    <p:extLst>
      <p:ext uri="{BB962C8B-B14F-4D97-AF65-F5344CB8AC3E}">
        <p14:creationId xmlns:p14="http://schemas.microsoft.com/office/powerpoint/2010/main" val="12070737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D5F24-DE64-8F23-D635-90515FC8B24C}"/>
              </a:ext>
            </a:extLst>
          </p:cNvPr>
          <p:cNvSpPr>
            <a:spLocks noGrp="1"/>
          </p:cNvSpPr>
          <p:nvPr>
            <p:ph type="title"/>
          </p:nvPr>
        </p:nvSpPr>
        <p:spPr/>
        <p:txBody>
          <a:bodyPr>
            <a:normAutofit fontScale="90000"/>
          </a:bodyPr>
          <a:lstStyle/>
          <a:p>
            <a:r>
              <a:rPr lang="fr-FR" dirty="0"/>
              <a:t>Bénéfices des changements de base: </a:t>
            </a:r>
          </a:p>
        </p:txBody>
      </p:sp>
      <p:sp>
        <p:nvSpPr>
          <p:cNvPr id="3" name="Espace réservé du contenu 2">
            <a:extLst>
              <a:ext uri="{FF2B5EF4-FFF2-40B4-BE49-F238E27FC236}">
                <a16:creationId xmlns:a16="http://schemas.microsoft.com/office/drawing/2014/main" id="{FE1DC0CC-1D99-3A6C-379A-B709A371439D}"/>
              </a:ext>
            </a:extLst>
          </p:cNvPr>
          <p:cNvSpPr>
            <a:spLocks noGrp="1"/>
          </p:cNvSpPr>
          <p:nvPr>
            <p:ph sz="quarter" idx="13"/>
          </p:nvPr>
        </p:nvSpPr>
        <p:spPr>
          <a:xfrm>
            <a:off x="521208" y="2405337"/>
            <a:ext cx="11006741" cy="3977640"/>
          </a:xfrm>
        </p:spPr>
        <p:txBody>
          <a:bodyPr/>
          <a:lstStyle/>
          <a:p>
            <a:r>
              <a:rPr lang="fr-FR" b="1" dirty="0"/>
              <a:t>« Un recalage en niveau sur de meilleures données sources » </a:t>
            </a:r>
          </a:p>
          <a:p>
            <a:r>
              <a:rPr lang="fr-FR" b="1" dirty="0"/>
              <a:t>« Des changements pour améliorer la comparabilité européenne, notamment sur l’investissement et la recherche et développement »</a:t>
            </a:r>
          </a:p>
          <a:p>
            <a:r>
              <a:rPr lang="fr-FR" b="1" dirty="0"/>
              <a:t>« Des changements de périmètre entre secteurs institutionnels »</a:t>
            </a:r>
          </a:p>
          <a:p>
            <a:pPr algn="r"/>
            <a:r>
              <a:rPr lang="fr-FR" b="1" i="1" dirty="0"/>
              <a:t>Source INSEE</a:t>
            </a:r>
          </a:p>
          <a:p>
            <a:endParaRPr lang="fr-FR" b="1" i="1" dirty="0"/>
          </a:p>
          <a:p>
            <a:endParaRPr lang="fr-FR" b="1" dirty="0"/>
          </a:p>
          <a:p>
            <a:endParaRPr lang="fr-FR" dirty="0"/>
          </a:p>
        </p:txBody>
      </p:sp>
    </p:spTree>
    <p:extLst>
      <p:ext uri="{BB962C8B-B14F-4D97-AF65-F5344CB8AC3E}">
        <p14:creationId xmlns:p14="http://schemas.microsoft.com/office/powerpoint/2010/main" val="27894526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EB07D-3786-FB13-8A9D-A11AF3F27A7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82451AE-755E-5B98-D6EF-9474600A4C21}"/>
              </a:ext>
            </a:extLst>
          </p:cNvPr>
          <p:cNvSpPr>
            <a:spLocks noGrp="1"/>
          </p:cNvSpPr>
          <p:nvPr>
            <p:ph sz="quarter" idx="13"/>
          </p:nvPr>
        </p:nvSpPr>
        <p:spPr>
          <a:xfrm>
            <a:off x="539496" y="2560320"/>
            <a:ext cx="10947654" cy="3977640"/>
          </a:xfrm>
        </p:spPr>
        <p:txBody>
          <a:bodyPr/>
          <a:lstStyle/>
          <a:p>
            <a:endParaRPr lang="fr-FR" dirty="0"/>
          </a:p>
        </p:txBody>
      </p:sp>
    </p:spTree>
    <p:extLst>
      <p:ext uri="{BB962C8B-B14F-4D97-AF65-F5344CB8AC3E}">
        <p14:creationId xmlns:p14="http://schemas.microsoft.com/office/powerpoint/2010/main" val="41160412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2E843A-EFCE-FBF9-63F2-78D24594E7DA}"/>
              </a:ext>
            </a:extLst>
          </p:cNvPr>
          <p:cNvSpPr>
            <a:spLocks noGrp="1"/>
          </p:cNvSpPr>
          <p:nvPr>
            <p:ph type="title"/>
          </p:nvPr>
        </p:nvSpPr>
        <p:spPr>
          <a:xfrm>
            <a:off x="539495" y="668287"/>
            <a:ext cx="10572790" cy="1408486"/>
          </a:xfrm>
        </p:spPr>
        <p:txBody>
          <a:bodyPr>
            <a:normAutofit fontScale="90000"/>
          </a:bodyPr>
          <a:lstStyle/>
          <a:p>
            <a:r>
              <a:rPr lang="fr-FR" dirty="0"/>
              <a:t>Partage volume/prix :Les produits et services évoluent à travers le temps. </a:t>
            </a:r>
            <a:br>
              <a:rPr lang="fr-FR" dirty="0"/>
            </a:br>
            <a:endParaRPr lang="fr-FR" dirty="0"/>
          </a:p>
        </p:txBody>
      </p:sp>
      <p:sp>
        <p:nvSpPr>
          <p:cNvPr id="3" name="Espace réservé du contenu 2">
            <a:extLst>
              <a:ext uri="{FF2B5EF4-FFF2-40B4-BE49-F238E27FC236}">
                <a16:creationId xmlns:a16="http://schemas.microsoft.com/office/drawing/2014/main" id="{8BE67FBF-0420-F936-92BE-D0836A9549CD}"/>
              </a:ext>
            </a:extLst>
          </p:cNvPr>
          <p:cNvSpPr>
            <a:spLocks noGrp="1"/>
          </p:cNvSpPr>
          <p:nvPr>
            <p:ph sz="quarter" idx="13"/>
          </p:nvPr>
        </p:nvSpPr>
        <p:spPr>
          <a:xfrm>
            <a:off x="539495" y="2560320"/>
            <a:ext cx="10991243" cy="3977640"/>
          </a:xfrm>
        </p:spPr>
        <p:txBody>
          <a:bodyPr/>
          <a:lstStyle/>
          <a:p>
            <a:endParaRPr lang="fr-FR" dirty="0"/>
          </a:p>
        </p:txBody>
      </p:sp>
      <p:pic>
        <p:nvPicPr>
          <p:cNvPr id="5" name="Image 4">
            <a:extLst>
              <a:ext uri="{FF2B5EF4-FFF2-40B4-BE49-F238E27FC236}">
                <a16:creationId xmlns:a16="http://schemas.microsoft.com/office/drawing/2014/main" id="{6F32C916-C7F3-0DCB-7341-85698ED9F435}"/>
              </a:ext>
            </a:extLst>
          </p:cNvPr>
          <p:cNvPicPr>
            <a:picLocks noChangeAspect="1"/>
          </p:cNvPicPr>
          <p:nvPr/>
        </p:nvPicPr>
        <p:blipFill>
          <a:blip r:embed="rId3"/>
          <a:stretch>
            <a:fillRect/>
          </a:stretch>
        </p:blipFill>
        <p:spPr>
          <a:xfrm>
            <a:off x="1317357" y="1802623"/>
            <a:ext cx="8694548" cy="4923641"/>
          </a:xfrm>
          <a:prstGeom prst="rect">
            <a:avLst/>
          </a:prstGeom>
        </p:spPr>
      </p:pic>
    </p:spTree>
    <p:extLst>
      <p:ext uri="{BB962C8B-B14F-4D97-AF65-F5344CB8AC3E}">
        <p14:creationId xmlns:p14="http://schemas.microsoft.com/office/powerpoint/2010/main" val="14318141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6340E-F0D0-8569-3EF4-1D4DB41ACA4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7545EA-8288-15E5-76D3-C54E7DC984D1}"/>
              </a:ext>
            </a:extLst>
          </p:cNvPr>
          <p:cNvSpPr>
            <a:spLocks noGrp="1"/>
          </p:cNvSpPr>
          <p:nvPr>
            <p:ph sz="quarter" idx="13"/>
          </p:nvPr>
        </p:nvSpPr>
        <p:spPr>
          <a:xfrm>
            <a:off x="539495" y="2560320"/>
            <a:ext cx="11301209" cy="3977640"/>
          </a:xfrm>
        </p:spPr>
        <p:txBody>
          <a:bodyPr/>
          <a:lstStyle/>
          <a:p>
            <a:r>
              <a:rPr lang="fr-FR" dirty="0"/>
              <a:t>La qualité en comptabilité nationale peut être perçue comme l’expression d’une augmentation de la propension à payer des consommateur pour B ou S quelques soit la qualité « réelle » </a:t>
            </a:r>
          </a:p>
        </p:txBody>
      </p:sp>
    </p:spTree>
    <p:extLst>
      <p:ext uri="{BB962C8B-B14F-4D97-AF65-F5344CB8AC3E}">
        <p14:creationId xmlns:p14="http://schemas.microsoft.com/office/powerpoint/2010/main" val="25898884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FAA24-F5A1-CE11-B2FE-877679031243}"/>
              </a:ext>
            </a:extLst>
          </p:cNvPr>
          <p:cNvSpPr>
            <a:spLocks noGrp="1"/>
          </p:cNvSpPr>
          <p:nvPr>
            <p:ph type="title"/>
          </p:nvPr>
        </p:nvSpPr>
        <p:spPr/>
        <p:txBody>
          <a:bodyPr/>
          <a:lstStyle/>
          <a:p>
            <a:r>
              <a:rPr lang="fr-FR" dirty="0"/>
              <a:t>Bien homogène simple</a:t>
            </a:r>
          </a:p>
        </p:txBody>
      </p:sp>
      <p:sp>
        <p:nvSpPr>
          <p:cNvPr id="3" name="Espace réservé du contenu 2">
            <a:extLst>
              <a:ext uri="{FF2B5EF4-FFF2-40B4-BE49-F238E27FC236}">
                <a16:creationId xmlns:a16="http://schemas.microsoft.com/office/drawing/2014/main" id="{0B2DAE79-6324-E682-7D15-7C052C3B92AE}"/>
              </a:ext>
            </a:extLst>
          </p:cNvPr>
          <p:cNvSpPr>
            <a:spLocks noGrp="1"/>
          </p:cNvSpPr>
          <p:nvPr>
            <p:ph sz="quarter" idx="13"/>
          </p:nvPr>
        </p:nvSpPr>
        <p:spPr>
          <a:xfrm>
            <a:off x="539496" y="2560320"/>
            <a:ext cx="11456192" cy="3977640"/>
          </a:xfrm>
        </p:spPr>
        <p:txBody>
          <a:bodyPr/>
          <a:lstStyle/>
          <a:p>
            <a:r>
              <a:rPr lang="fr-FR" dirty="0"/>
              <a:t>Pour un bien simple qui ne change pas de nature, il est simple d’observer l’évolution de son prix puisqu’il n’y a pas de changement de qualité. </a:t>
            </a:r>
          </a:p>
          <a:p>
            <a:r>
              <a:rPr lang="fr-FR" dirty="0"/>
              <a:t>Val(A) = P(A)*Q(A) </a:t>
            </a:r>
          </a:p>
          <a:p>
            <a:r>
              <a:rPr lang="fr-FR" dirty="0"/>
              <a:t>Mais ce n’est pas le cas de l’ensemble des B&amp;S et encore moins des agrégats. Pour différencier l’évolution du prix expliqué par la qualité d’un B ou S. </a:t>
            </a:r>
          </a:p>
        </p:txBody>
      </p:sp>
    </p:spTree>
    <p:extLst>
      <p:ext uri="{BB962C8B-B14F-4D97-AF65-F5344CB8AC3E}">
        <p14:creationId xmlns:p14="http://schemas.microsoft.com/office/powerpoint/2010/main" val="41865875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7A782B-06C7-9A51-32CE-A002615E2473}"/>
              </a:ext>
            </a:extLst>
          </p:cNvPr>
          <p:cNvSpPr>
            <a:spLocks noGrp="1"/>
          </p:cNvSpPr>
          <p:nvPr>
            <p:ph type="title"/>
          </p:nvPr>
        </p:nvSpPr>
        <p:spPr>
          <a:xfrm>
            <a:off x="539496" y="699284"/>
            <a:ext cx="6876288" cy="640080"/>
          </a:xfrm>
        </p:spPr>
        <p:txBody>
          <a:bodyPr/>
          <a:lstStyle/>
          <a:p>
            <a:r>
              <a:rPr lang="fr-FR" dirty="0"/>
              <a:t>Les 3 approches du PIB</a:t>
            </a:r>
          </a:p>
        </p:txBody>
      </p:sp>
      <p:sp>
        <p:nvSpPr>
          <p:cNvPr id="3" name="Espace réservé du contenu 2">
            <a:extLst>
              <a:ext uri="{FF2B5EF4-FFF2-40B4-BE49-F238E27FC236}">
                <a16:creationId xmlns:a16="http://schemas.microsoft.com/office/drawing/2014/main" id="{64265C5F-56AA-4EF5-2E77-2670094F3E9E}"/>
              </a:ext>
            </a:extLst>
          </p:cNvPr>
          <p:cNvSpPr>
            <a:spLocks noGrp="1"/>
          </p:cNvSpPr>
          <p:nvPr>
            <p:ph sz="quarter" idx="13"/>
          </p:nvPr>
        </p:nvSpPr>
        <p:spPr/>
        <p:txBody>
          <a:bodyPr/>
          <a:lstStyle/>
          <a:p>
            <a:endParaRPr lang="fr-FR"/>
          </a:p>
        </p:txBody>
      </p:sp>
      <p:pic>
        <p:nvPicPr>
          <p:cNvPr id="7" name="Image 6">
            <a:extLst>
              <a:ext uri="{FF2B5EF4-FFF2-40B4-BE49-F238E27FC236}">
                <a16:creationId xmlns:a16="http://schemas.microsoft.com/office/drawing/2014/main" id="{9A37BF6C-3EA4-5AD6-0C8F-3D8C7575F1B2}"/>
              </a:ext>
            </a:extLst>
          </p:cNvPr>
          <p:cNvPicPr>
            <a:picLocks noChangeAspect="1"/>
          </p:cNvPicPr>
          <p:nvPr/>
        </p:nvPicPr>
        <p:blipFill>
          <a:blip r:embed="rId2"/>
          <a:stretch>
            <a:fillRect/>
          </a:stretch>
        </p:blipFill>
        <p:spPr>
          <a:xfrm>
            <a:off x="0" y="1673817"/>
            <a:ext cx="12192000" cy="5067946"/>
          </a:xfrm>
          <a:prstGeom prst="rect">
            <a:avLst/>
          </a:prstGeom>
        </p:spPr>
      </p:pic>
    </p:spTree>
    <p:extLst>
      <p:ext uri="{BB962C8B-B14F-4D97-AF65-F5344CB8AC3E}">
        <p14:creationId xmlns:p14="http://schemas.microsoft.com/office/powerpoint/2010/main" val="27612654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CDC2E-5931-753D-F678-D465855D994B}"/>
              </a:ext>
            </a:extLst>
          </p:cNvPr>
          <p:cNvSpPr>
            <a:spLocks noGrp="1"/>
          </p:cNvSpPr>
          <p:nvPr>
            <p:ph type="title"/>
          </p:nvPr>
        </p:nvSpPr>
        <p:spPr>
          <a:xfrm>
            <a:off x="521208" y="1536192"/>
            <a:ext cx="10896760" cy="640080"/>
          </a:xfrm>
        </p:spPr>
        <p:txBody>
          <a:bodyPr>
            <a:normAutofit/>
          </a:bodyPr>
          <a:lstStyle/>
          <a:p>
            <a:r>
              <a:rPr lang="fr-FR" dirty="0"/>
              <a:t>Les notions vues en cours et donc à connaître</a:t>
            </a:r>
          </a:p>
        </p:txBody>
      </p:sp>
      <p:sp>
        <p:nvSpPr>
          <p:cNvPr id="3" name="Espace réservé du contenu 2">
            <a:extLst>
              <a:ext uri="{FF2B5EF4-FFF2-40B4-BE49-F238E27FC236}">
                <a16:creationId xmlns:a16="http://schemas.microsoft.com/office/drawing/2014/main" id="{CCB44C03-F2D9-57F3-8EE2-651980179ADE}"/>
              </a:ext>
            </a:extLst>
          </p:cNvPr>
          <p:cNvSpPr>
            <a:spLocks noGrp="1"/>
          </p:cNvSpPr>
          <p:nvPr>
            <p:ph sz="quarter" idx="13"/>
          </p:nvPr>
        </p:nvSpPr>
        <p:spPr>
          <a:xfrm>
            <a:off x="372979" y="2406316"/>
            <a:ext cx="11586409" cy="4131644"/>
          </a:xfrm>
        </p:spPr>
        <p:txBody>
          <a:bodyPr>
            <a:normAutofit lnSpcReduction="10000"/>
          </a:bodyPr>
          <a:lstStyle/>
          <a:p>
            <a:r>
              <a:rPr lang="fr-FR" dirty="0" err="1"/>
              <a:t>Economia</a:t>
            </a:r>
            <a:r>
              <a:rPr lang="fr-FR" dirty="0"/>
              <a:t>, chrématistique, structures de marché, propriété, loi de l’offre et de la demande, main invisible, principe de la division du travail, monnaie et troc, économie politique, sciences économique, micro, méso-économie, macroéconomie, toutes choses égales par ailleurs, équilibre partiel, équilibre général, libéralisme, libertarisme, faille de l’Etat, faille de marché. Monopole naturel, the winner </a:t>
            </a:r>
            <a:r>
              <a:rPr lang="fr-FR" dirty="0" err="1"/>
              <a:t>take’s</a:t>
            </a:r>
            <a:r>
              <a:rPr lang="fr-FR" dirty="0"/>
              <a:t> all. Piège smithien, trappe des pays à revenu intermédiaire (Chine ?)</a:t>
            </a:r>
          </a:p>
          <a:p>
            <a:r>
              <a:rPr lang="fr-FR" dirty="0"/>
              <a:t>Bien numérique, secteur primaire, secondaire, tertiaire. Dutch </a:t>
            </a:r>
            <a:r>
              <a:rPr lang="fr-FR" dirty="0" err="1"/>
              <a:t>disease</a:t>
            </a:r>
            <a:r>
              <a:rPr lang="fr-FR" dirty="0"/>
              <a:t> </a:t>
            </a:r>
          </a:p>
          <a:p>
            <a:endParaRPr lang="fr-FR" dirty="0"/>
          </a:p>
        </p:txBody>
      </p:sp>
    </p:spTree>
    <p:extLst>
      <p:ext uri="{BB962C8B-B14F-4D97-AF65-F5344CB8AC3E}">
        <p14:creationId xmlns:p14="http://schemas.microsoft.com/office/powerpoint/2010/main" val="5673458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C8EAC-23FF-9BCB-9F34-55FDA37D388B}"/>
              </a:ext>
            </a:extLst>
          </p:cNvPr>
          <p:cNvSpPr>
            <a:spLocks noGrp="1"/>
          </p:cNvSpPr>
          <p:nvPr>
            <p:ph type="title"/>
          </p:nvPr>
        </p:nvSpPr>
        <p:spPr/>
        <p:txBody>
          <a:bodyPr/>
          <a:lstStyle/>
          <a:p>
            <a:r>
              <a:rPr lang="fr-FR" dirty="0"/>
              <a:t>Notions vues ou à voir </a:t>
            </a:r>
          </a:p>
        </p:txBody>
      </p:sp>
      <p:sp>
        <p:nvSpPr>
          <p:cNvPr id="3" name="Espace réservé du contenu 2">
            <a:extLst>
              <a:ext uri="{FF2B5EF4-FFF2-40B4-BE49-F238E27FC236}">
                <a16:creationId xmlns:a16="http://schemas.microsoft.com/office/drawing/2014/main" id="{2829478B-92A9-5A14-A059-C90C94650C9E}"/>
              </a:ext>
            </a:extLst>
          </p:cNvPr>
          <p:cNvSpPr>
            <a:spLocks noGrp="1"/>
          </p:cNvSpPr>
          <p:nvPr>
            <p:ph sz="quarter" idx="13"/>
          </p:nvPr>
        </p:nvSpPr>
        <p:spPr>
          <a:xfrm>
            <a:off x="539495" y="2560320"/>
            <a:ext cx="10667221" cy="3977640"/>
          </a:xfrm>
        </p:spPr>
        <p:txBody>
          <a:bodyPr/>
          <a:lstStyle/>
          <a:p>
            <a:r>
              <a:rPr lang="fr-FR" dirty="0"/>
              <a:t>Droit de propriété, drame des communs, limite de l’idéologie propriétaire, faisceaux de droit (</a:t>
            </a:r>
            <a:r>
              <a:rPr lang="fr-FR" dirty="0" err="1"/>
              <a:t>Ostrom</a:t>
            </a:r>
            <a:r>
              <a:rPr lang="fr-FR" dirty="0"/>
              <a:t>)</a:t>
            </a:r>
          </a:p>
          <a:p>
            <a:r>
              <a:rPr lang="fr-FR" dirty="0"/>
              <a:t>Elasticité prix et revenu, bien de luxe, bien ordinaire, bien inférieur.    </a:t>
            </a:r>
          </a:p>
          <a:p>
            <a:endParaRPr lang="fr-FR" dirty="0"/>
          </a:p>
        </p:txBody>
      </p:sp>
    </p:spTree>
    <p:extLst>
      <p:ext uri="{BB962C8B-B14F-4D97-AF65-F5344CB8AC3E}">
        <p14:creationId xmlns:p14="http://schemas.microsoft.com/office/powerpoint/2010/main" val="164209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DF716-8237-1F89-29CE-28D94A16E826}"/>
              </a:ext>
            </a:extLst>
          </p:cNvPr>
          <p:cNvSpPr>
            <a:spLocks noGrp="1"/>
          </p:cNvSpPr>
          <p:nvPr>
            <p:ph type="title"/>
          </p:nvPr>
        </p:nvSpPr>
        <p:spPr>
          <a:xfrm>
            <a:off x="521207" y="1536192"/>
            <a:ext cx="8813623" cy="640080"/>
          </a:xfrm>
        </p:spPr>
        <p:txBody>
          <a:bodyPr>
            <a:normAutofit/>
          </a:bodyPr>
          <a:lstStyle/>
          <a:p>
            <a:r>
              <a:rPr lang="fr-FR" dirty="0"/>
              <a:t>Les externalités peuvent être + ou -</a:t>
            </a:r>
          </a:p>
        </p:txBody>
      </p:sp>
      <p:sp>
        <p:nvSpPr>
          <p:cNvPr id="5" name="ZoneTexte 4">
            <a:extLst>
              <a:ext uri="{FF2B5EF4-FFF2-40B4-BE49-F238E27FC236}">
                <a16:creationId xmlns:a16="http://schemas.microsoft.com/office/drawing/2014/main" id="{0D65861A-147E-E1A1-A819-3EDA18306E93}"/>
              </a:ext>
            </a:extLst>
          </p:cNvPr>
          <p:cNvSpPr txBox="1"/>
          <p:nvPr/>
        </p:nvSpPr>
        <p:spPr>
          <a:xfrm>
            <a:off x="276657" y="2340365"/>
            <a:ext cx="11706235" cy="3816429"/>
          </a:xfrm>
          <a:prstGeom prst="rect">
            <a:avLst/>
          </a:prstGeom>
          <a:noFill/>
        </p:spPr>
        <p:txBody>
          <a:bodyPr wrap="square">
            <a:spAutoFit/>
          </a:bodyPr>
          <a:lstStyle/>
          <a:p>
            <a:r>
              <a:rPr lang="fr-FR" sz="2200" dirty="0"/>
              <a:t>Les externalités négatives sont présentes au niveau local lorsqu'une usine d'incinération dégage des gaz toxiques. </a:t>
            </a:r>
          </a:p>
          <a:p>
            <a:endParaRPr lang="fr-FR" sz="2200" dirty="0"/>
          </a:p>
          <a:p>
            <a:r>
              <a:rPr lang="fr-FR" sz="2200" dirty="0"/>
              <a:t>L'objectif du directeur de l'incinérateur n'est pas de polluer l'environnement mais juste de faire disparaître les déchets. </a:t>
            </a:r>
          </a:p>
          <a:p>
            <a:endParaRPr lang="fr-FR" sz="2200" dirty="0"/>
          </a:p>
          <a:p>
            <a:r>
              <a:rPr lang="fr-FR" sz="2200" dirty="0"/>
              <a:t>Une grande ville en raison de la qualité de ses transports apporte des externalités positives aux entreprises car cela favorise l'accès aux fournisseurs, et aux clients.</a:t>
            </a:r>
          </a:p>
          <a:p>
            <a:endParaRPr lang="fr-FR" sz="2200" dirty="0"/>
          </a:p>
          <a:p>
            <a:r>
              <a:rPr lang="fr-FR" sz="2200" dirty="0"/>
              <a:t>Cette externalité liée au phénomène d'agglomération peut être contrebalancée par des effets négatifs induits par l'engorgement des transports, les files d'attente, etc.</a:t>
            </a:r>
          </a:p>
        </p:txBody>
      </p:sp>
    </p:spTree>
    <p:extLst>
      <p:ext uri="{BB962C8B-B14F-4D97-AF65-F5344CB8AC3E}">
        <p14:creationId xmlns:p14="http://schemas.microsoft.com/office/powerpoint/2010/main" val="329716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E176D-DDBF-D673-2852-F2ED8497BFE8}"/>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1559ED90-FB87-839C-A567-F987925F1AC3}"/>
              </a:ext>
            </a:extLst>
          </p:cNvPr>
          <p:cNvPicPr>
            <a:picLocks noGrp="1" noChangeAspect="1"/>
          </p:cNvPicPr>
          <p:nvPr>
            <p:ph sz="quarter" idx="13"/>
          </p:nvPr>
        </p:nvPicPr>
        <p:blipFill>
          <a:blip r:embed="rId2"/>
          <a:stretch>
            <a:fillRect/>
          </a:stretch>
        </p:blipFill>
        <p:spPr>
          <a:xfrm>
            <a:off x="6782066" y="190372"/>
            <a:ext cx="5249154" cy="6667628"/>
          </a:xfrm>
        </p:spPr>
      </p:pic>
    </p:spTree>
    <p:extLst>
      <p:ext uri="{BB962C8B-B14F-4D97-AF65-F5344CB8AC3E}">
        <p14:creationId xmlns:p14="http://schemas.microsoft.com/office/powerpoint/2010/main" val="10106396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4666A-8CCE-D6C0-1AAF-D63C6398DF06}"/>
              </a:ext>
            </a:extLst>
          </p:cNvPr>
          <p:cNvSpPr>
            <a:spLocks noGrp="1"/>
          </p:cNvSpPr>
          <p:nvPr>
            <p:ph type="title"/>
          </p:nvPr>
        </p:nvSpPr>
        <p:spPr>
          <a:xfrm>
            <a:off x="521208" y="1536192"/>
            <a:ext cx="11057382" cy="640080"/>
          </a:xfrm>
        </p:spPr>
        <p:txBody>
          <a:bodyPr>
            <a:normAutofit fontScale="90000"/>
          </a:bodyPr>
          <a:lstStyle/>
          <a:p>
            <a:r>
              <a:rPr lang="fr-FR" dirty="0"/>
              <a:t>Les crises, sont inhérentes au fonctionnement du capitalisme</a:t>
            </a:r>
          </a:p>
        </p:txBody>
      </p:sp>
      <p:sp>
        <p:nvSpPr>
          <p:cNvPr id="3" name="Espace réservé du contenu 2">
            <a:extLst>
              <a:ext uri="{FF2B5EF4-FFF2-40B4-BE49-F238E27FC236}">
                <a16:creationId xmlns:a16="http://schemas.microsoft.com/office/drawing/2014/main" id="{843C4DEA-1ED0-5A49-4760-3FA273204755}"/>
              </a:ext>
            </a:extLst>
          </p:cNvPr>
          <p:cNvSpPr>
            <a:spLocks noGrp="1"/>
          </p:cNvSpPr>
          <p:nvPr>
            <p:ph sz="quarter" idx="13"/>
          </p:nvPr>
        </p:nvSpPr>
        <p:spPr>
          <a:xfrm>
            <a:off x="539496" y="2560320"/>
            <a:ext cx="11244834" cy="3977640"/>
          </a:xfrm>
        </p:spPr>
        <p:txBody>
          <a:bodyPr>
            <a:normAutofit lnSpcReduction="10000"/>
          </a:bodyPr>
          <a:lstStyle/>
          <a:p>
            <a:r>
              <a:rPr lang="fr-FR" dirty="0"/>
              <a:t>Les crises peuvent être deux 2 natures différentes exogènes ou endogènes. </a:t>
            </a:r>
          </a:p>
          <a:p>
            <a:r>
              <a:rPr lang="fr-FR" dirty="0"/>
              <a:t>De deux catégories, les petites crise et les grandes crises. </a:t>
            </a:r>
          </a:p>
          <a:p>
            <a:r>
              <a:rPr lang="fr-FR" dirty="0"/>
              <a:t>Les petites crises se résolvent d’elles-mêmes avec des ajustements réduits mais qui peuvent entrainer des couts économiques et sociaux importants malgré tout. </a:t>
            </a:r>
          </a:p>
          <a:p>
            <a:r>
              <a:rPr lang="fr-FR" dirty="0"/>
              <a:t>La dévalorisation du capital plus rapide que la baisse des profits entraîne mécaniquement une restauration du taux de profit (petites crise marxiennes)</a:t>
            </a:r>
          </a:p>
        </p:txBody>
      </p:sp>
    </p:spTree>
    <p:extLst>
      <p:ext uri="{BB962C8B-B14F-4D97-AF65-F5344CB8AC3E}">
        <p14:creationId xmlns:p14="http://schemas.microsoft.com/office/powerpoint/2010/main" val="36282331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57E965-4B03-5FFF-0EAE-51B63E681662}"/>
              </a:ext>
            </a:extLst>
          </p:cNvPr>
          <p:cNvSpPr>
            <a:spLocks noGrp="1"/>
          </p:cNvSpPr>
          <p:nvPr>
            <p:ph type="title"/>
          </p:nvPr>
        </p:nvSpPr>
        <p:spPr/>
        <p:txBody>
          <a:bodyPr/>
          <a:lstStyle/>
          <a:p>
            <a:r>
              <a:rPr lang="fr-FR" dirty="0"/>
              <a:t>Les crises anciennes, frumentaires</a:t>
            </a:r>
          </a:p>
        </p:txBody>
      </p:sp>
      <p:sp>
        <p:nvSpPr>
          <p:cNvPr id="3" name="Espace réservé du contenu 2">
            <a:extLst>
              <a:ext uri="{FF2B5EF4-FFF2-40B4-BE49-F238E27FC236}">
                <a16:creationId xmlns:a16="http://schemas.microsoft.com/office/drawing/2014/main" id="{00EF2A8B-F65F-4230-9621-9E2F4FEBB2ED}"/>
              </a:ext>
            </a:extLst>
          </p:cNvPr>
          <p:cNvSpPr>
            <a:spLocks noGrp="1"/>
          </p:cNvSpPr>
          <p:nvPr>
            <p:ph sz="quarter" idx="13"/>
          </p:nvPr>
        </p:nvSpPr>
        <p:spPr>
          <a:xfrm>
            <a:off x="285136" y="2504066"/>
            <a:ext cx="11367369" cy="3977640"/>
          </a:xfrm>
        </p:spPr>
        <p:txBody>
          <a:bodyPr>
            <a:noAutofit/>
          </a:bodyPr>
          <a:lstStyle/>
          <a:p>
            <a:r>
              <a:rPr lang="fr-FR" sz="1400" dirty="0"/>
              <a:t>L’histoire économique est ponctuée par de crises violentes générées par de mauvaises récoltes, des épidémies et/ou des guerres. </a:t>
            </a:r>
          </a:p>
          <a:p>
            <a:r>
              <a:rPr lang="fr-FR" sz="1400" dirty="0"/>
              <a:t>La grande peste de 1348, </a:t>
            </a:r>
            <a:r>
              <a:rPr lang="fr-FR" sz="1400" dirty="0">
                <a:hlinkClick r:id="rId3"/>
              </a:rPr>
              <a:t>la crise de la pomme de terre en Irlande, </a:t>
            </a:r>
            <a:r>
              <a:rPr lang="fr-FR" sz="1400" dirty="0"/>
              <a:t>(1845 et 1852)</a:t>
            </a:r>
          </a:p>
          <a:p>
            <a:r>
              <a:rPr lang="fr-FR" sz="1400" dirty="0"/>
              <a:t>Ces évènement ont été théorisés par la loi de population de T.R. Malthus (1766-1834).</a:t>
            </a:r>
          </a:p>
          <a:p>
            <a:r>
              <a:rPr lang="fr-FR" sz="1400" dirty="0"/>
              <a:t>Spontanément, la population augmenterait plus rapidement que les ressources permettant de subvenir aux besoins de cette population entraînant des famines, des épidémies et éventuellement des guerres.</a:t>
            </a:r>
          </a:p>
          <a:p>
            <a:r>
              <a:rPr lang="fr-FR" sz="1400" dirty="0"/>
              <a:t>Cette vision des crises s’inscrit dans une logique où c’est l’offre qui serait insuffisante face à la demande. Malthus reviendra sur cette idée en prenant en compte les effets de machinisme.  Voir la controverse entre Malthus et Ricardo sur les droits de douanes appliqués aux Céréales. </a:t>
            </a:r>
          </a:p>
          <a:p>
            <a:r>
              <a:rPr lang="fr-FR" sz="1400" dirty="0"/>
              <a:t>Ceci l’amènera à critique la loi de Say et à constituer l’un des précurseur du keynésianisme, où l’abondance peut devenir. </a:t>
            </a:r>
          </a:p>
          <a:p>
            <a:endParaRPr lang="fr-FR" sz="1400" dirty="0"/>
          </a:p>
        </p:txBody>
      </p:sp>
      <p:pic>
        <p:nvPicPr>
          <p:cNvPr id="5" name="Image 4">
            <a:extLst>
              <a:ext uri="{FF2B5EF4-FFF2-40B4-BE49-F238E27FC236}">
                <a16:creationId xmlns:a16="http://schemas.microsoft.com/office/drawing/2014/main" id="{6E8256A7-EB9D-51FB-7EDF-62B127D5B4F5}"/>
              </a:ext>
            </a:extLst>
          </p:cNvPr>
          <p:cNvPicPr>
            <a:picLocks noChangeAspect="1"/>
          </p:cNvPicPr>
          <p:nvPr/>
        </p:nvPicPr>
        <p:blipFill>
          <a:blip r:embed="rId4"/>
          <a:stretch>
            <a:fillRect/>
          </a:stretch>
        </p:blipFill>
        <p:spPr>
          <a:xfrm>
            <a:off x="8309112" y="286247"/>
            <a:ext cx="3597752" cy="5046710"/>
          </a:xfrm>
          <a:prstGeom prst="rect">
            <a:avLst/>
          </a:prstGeom>
        </p:spPr>
      </p:pic>
      <p:sp>
        <p:nvSpPr>
          <p:cNvPr id="7" name="ZoneTexte 6">
            <a:extLst>
              <a:ext uri="{FF2B5EF4-FFF2-40B4-BE49-F238E27FC236}">
                <a16:creationId xmlns:a16="http://schemas.microsoft.com/office/drawing/2014/main" id="{137339D4-1A2C-9ACE-801E-6558801A9890}"/>
              </a:ext>
            </a:extLst>
          </p:cNvPr>
          <p:cNvSpPr txBox="1"/>
          <p:nvPr/>
        </p:nvSpPr>
        <p:spPr>
          <a:xfrm>
            <a:off x="9573868" y="5447755"/>
            <a:ext cx="1571652" cy="369332"/>
          </a:xfrm>
          <a:prstGeom prst="rect">
            <a:avLst/>
          </a:prstGeom>
          <a:noFill/>
        </p:spPr>
        <p:txBody>
          <a:bodyPr wrap="square">
            <a:spAutoFit/>
          </a:bodyPr>
          <a:lstStyle/>
          <a:p>
            <a:r>
              <a:rPr lang="fr-FR" dirty="0"/>
              <a:t>(1766-1834)</a:t>
            </a:r>
          </a:p>
        </p:txBody>
      </p:sp>
    </p:spTree>
    <p:extLst>
      <p:ext uri="{BB962C8B-B14F-4D97-AF65-F5344CB8AC3E}">
        <p14:creationId xmlns:p14="http://schemas.microsoft.com/office/powerpoint/2010/main" val="40882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3633FA-993F-597C-9BD2-072273E1179F}"/>
              </a:ext>
            </a:extLst>
          </p:cNvPr>
          <p:cNvSpPr>
            <a:spLocks noGrp="1"/>
          </p:cNvSpPr>
          <p:nvPr>
            <p:ph type="title"/>
          </p:nvPr>
        </p:nvSpPr>
        <p:spPr>
          <a:xfrm>
            <a:off x="5917935" y="682708"/>
            <a:ext cx="6876288" cy="640080"/>
          </a:xfrm>
        </p:spPr>
        <p:txBody>
          <a:bodyPr/>
          <a:lstStyle/>
          <a:p>
            <a:r>
              <a:rPr lang="fr-FR" dirty="0"/>
              <a:t>Statique et dynamique</a:t>
            </a:r>
          </a:p>
        </p:txBody>
      </p:sp>
      <p:pic>
        <p:nvPicPr>
          <p:cNvPr id="5" name="Espace réservé du contenu 4">
            <a:extLst>
              <a:ext uri="{FF2B5EF4-FFF2-40B4-BE49-F238E27FC236}">
                <a16:creationId xmlns:a16="http://schemas.microsoft.com/office/drawing/2014/main" id="{44284DE5-55A4-8E5A-D8D8-BB8A2565C808}"/>
              </a:ext>
            </a:extLst>
          </p:cNvPr>
          <p:cNvPicPr>
            <a:picLocks noGrp="1" noChangeAspect="1"/>
          </p:cNvPicPr>
          <p:nvPr>
            <p:ph sz="quarter" idx="13"/>
          </p:nvPr>
        </p:nvPicPr>
        <p:blipFill>
          <a:blip r:embed="rId3"/>
          <a:stretch>
            <a:fillRect/>
          </a:stretch>
        </p:blipFill>
        <p:spPr>
          <a:xfrm>
            <a:off x="0" y="682708"/>
            <a:ext cx="5658174" cy="4293263"/>
          </a:xfrm>
        </p:spPr>
      </p:pic>
      <p:pic>
        <p:nvPicPr>
          <p:cNvPr id="7" name="Image 6">
            <a:extLst>
              <a:ext uri="{FF2B5EF4-FFF2-40B4-BE49-F238E27FC236}">
                <a16:creationId xmlns:a16="http://schemas.microsoft.com/office/drawing/2014/main" id="{8803D0DF-35BD-3389-9E0A-042FBC9DA204}"/>
              </a:ext>
            </a:extLst>
          </p:cNvPr>
          <p:cNvPicPr>
            <a:picLocks noChangeAspect="1"/>
          </p:cNvPicPr>
          <p:nvPr/>
        </p:nvPicPr>
        <p:blipFill>
          <a:blip r:embed="rId4"/>
          <a:stretch>
            <a:fillRect/>
          </a:stretch>
        </p:blipFill>
        <p:spPr>
          <a:xfrm>
            <a:off x="5993454" y="2758064"/>
            <a:ext cx="5903989" cy="3515669"/>
          </a:xfrm>
          <a:prstGeom prst="rect">
            <a:avLst/>
          </a:prstGeom>
        </p:spPr>
      </p:pic>
      <p:sp>
        <p:nvSpPr>
          <p:cNvPr id="10" name="ZoneTexte 9">
            <a:extLst>
              <a:ext uri="{FF2B5EF4-FFF2-40B4-BE49-F238E27FC236}">
                <a16:creationId xmlns:a16="http://schemas.microsoft.com/office/drawing/2014/main" id="{1619F8EE-0128-D44D-9E60-108C69CA5DDC}"/>
              </a:ext>
            </a:extLst>
          </p:cNvPr>
          <p:cNvSpPr txBox="1"/>
          <p:nvPr/>
        </p:nvSpPr>
        <p:spPr>
          <a:xfrm>
            <a:off x="507319" y="5506720"/>
            <a:ext cx="5318495" cy="923330"/>
          </a:xfrm>
          <a:prstGeom prst="rect">
            <a:avLst/>
          </a:prstGeom>
          <a:noFill/>
        </p:spPr>
        <p:txBody>
          <a:bodyPr wrap="square" rtlCol="0">
            <a:spAutoFit/>
          </a:bodyPr>
          <a:lstStyle/>
          <a:p>
            <a:r>
              <a:rPr lang="fr-FR" dirty="0"/>
              <a:t>Sur longue période le revenu par tête est stationnaire, il gravite autour d’une moyenne de manière aléatoire en fonction de différents chocs</a:t>
            </a:r>
          </a:p>
        </p:txBody>
      </p:sp>
    </p:spTree>
    <p:extLst>
      <p:ext uri="{BB962C8B-B14F-4D97-AF65-F5344CB8AC3E}">
        <p14:creationId xmlns:p14="http://schemas.microsoft.com/office/powerpoint/2010/main" val="13679002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6EA66-6C77-FFB0-24C2-7CB7AC2E0A11}"/>
              </a:ext>
            </a:extLst>
          </p:cNvPr>
          <p:cNvSpPr>
            <a:spLocks noGrp="1"/>
          </p:cNvSpPr>
          <p:nvPr>
            <p:ph type="title"/>
          </p:nvPr>
        </p:nvSpPr>
        <p:spPr>
          <a:xfrm>
            <a:off x="521208" y="407504"/>
            <a:ext cx="10819340" cy="1768768"/>
          </a:xfrm>
        </p:spPr>
        <p:txBody>
          <a:bodyPr>
            <a:normAutofit/>
          </a:bodyPr>
          <a:lstStyle/>
          <a:p>
            <a:r>
              <a:rPr lang="fr-FR" dirty="0"/>
              <a:t>Loi de population, stationnarité du revenu par tête sur longue période.</a:t>
            </a:r>
          </a:p>
        </p:txBody>
      </p:sp>
      <p:pic>
        <p:nvPicPr>
          <p:cNvPr id="5" name="Espace réservé du contenu 4">
            <a:extLst>
              <a:ext uri="{FF2B5EF4-FFF2-40B4-BE49-F238E27FC236}">
                <a16:creationId xmlns:a16="http://schemas.microsoft.com/office/drawing/2014/main" id="{1F6FD98A-F10C-1D04-1343-9F2E19547F7A}"/>
              </a:ext>
            </a:extLst>
          </p:cNvPr>
          <p:cNvPicPr>
            <a:picLocks noGrp="1" noChangeAspect="1"/>
          </p:cNvPicPr>
          <p:nvPr>
            <p:ph sz="quarter" idx="13"/>
          </p:nvPr>
        </p:nvPicPr>
        <p:blipFill>
          <a:blip r:embed="rId3"/>
          <a:stretch>
            <a:fillRect/>
          </a:stretch>
        </p:blipFill>
        <p:spPr>
          <a:xfrm>
            <a:off x="6397309" y="2345634"/>
            <a:ext cx="5794691" cy="4422913"/>
          </a:xfrm>
        </p:spPr>
      </p:pic>
      <p:pic>
        <p:nvPicPr>
          <p:cNvPr id="7" name="Image 6">
            <a:extLst>
              <a:ext uri="{FF2B5EF4-FFF2-40B4-BE49-F238E27FC236}">
                <a16:creationId xmlns:a16="http://schemas.microsoft.com/office/drawing/2014/main" id="{A6AB535E-CA94-D7CE-201E-B1F8D4028B2D}"/>
              </a:ext>
            </a:extLst>
          </p:cNvPr>
          <p:cNvPicPr>
            <a:picLocks noChangeAspect="1"/>
          </p:cNvPicPr>
          <p:nvPr/>
        </p:nvPicPr>
        <p:blipFill>
          <a:blip r:embed="rId4"/>
          <a:stretch>
            <a:fillRect/>
          </a:stretch>
        </p:blipFill>
        <p:spPr>
          <a:xfrm>
            <a:off x="332365" y="2462608"/>
            <a:ext cx="5608770" cy="3987887"/>
          </a:xfrm>
          <a:prstGeom prst="rect">
            <a:avLst/>
          </a:prstGeom>
        </p:spPr>
      </p:pic>
    </p:spTree>
    <p:extLst>
      <p:ext uri="{BB962C8B-B14F-4D97-AF65-F5344CB8AC3E}">
        <p14:creationId xmlns:p14="http://schemas.microsoft.com/office/powerpoint/2010/main" val="14036350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C2D466-8C31-820D-9BE5-0F7735E0CBDF}"/>
              </a:ext>
            </a:extLst>
          </p:cNvPr>
          <p:cNvSpPr>
            <a:spLocks noGrp="1"/>
          </p:cNvSpPr>
          <p:nvPr>
            <p:ph type="title"/>
          </p:nvPr>
        </p:nvSpPr>
        <p:spPr/>
        <p:txBody>
          <a:bodyPr/>
          <a:lstStyle/>
          <a:p>
            <a:r>
              <a:rPr lang="fr-FR" dirty="0"/>
              <a:t>Controverse Malthus Ricardo</a:t>
            </a:r>
          </a:p>
        </p:txBody>
      </p:sp>
      <p:pic>
        <p:nvPicPr>
          <p:cNvPr id="5" name="Espace réservé du contenu 4">
            <a:extLst>
              <a:ext uri="{FF2B5EF4-FFF2-40B4-BE49-F238E27FC236}">
                <a16:creationId xmlns:a16="http://schemas.microsoft.com/office/drawing/2014/main" id="{76D7C4A0-2772-874A-5790-F6A7828614C0}"/>
              </a:ext>
            </a:extLst>
          </p:cNvPr>
          <p:cNvPicPr>
            <a:picLocks noGrp="1" noChangeAspect="1"/>
          </p:cNvPicPr>
          <p:nvPr>
            <p:ph sz="quarter" idx="13"/>
          </p:nvPr>
        </p:nvPicPr>
        <p:blipFill>
          <a:blip r:embed="rId3"/>
          <a:stretch>
            <a:fillRect/>
          </a:stretch>
        </p:blipFill>
        <p:spPr>
          <a:xfrm>
            <a:off x="8456627" y="250030"/>
            <a:ext cx="3478515" cy="4382929"/>
          </a:xfrm>
        </p:spPr>
      </p:pic>
      <p:sp>
        <p:nvSpPr>
          <p:cNvPr id="6" name="ZoneTexte 5">
            <a:extLst>
              <a:ext uri="{FF2B5EF4-FFF2-40B4-BE49-F238E27FC236}">
                <a16:creationId xmlns:a16="http://schemas.microsoft.com/office/drawing/2014/main" id="{526E6DDE-6D21-6FCE-651A-959CAB91AFD5}"/>
              </a:ext>
            </a:extLst>
          </p:cNvPr>
          <p:cNvSpPr txBox="1"/>
          <p:nvPr/>
        </p:nvSpPr>
        <p:spPr>
          <a:xfrm>
            <a:off x="9540240" y="4704080"/>
            <a:ext cx="1899920" cy="369332"/>
          </a:xfrm>
          <a:prstGeom prst="rect">
            <a:avLst/>
          </a:prstGeom>
          <a:noFill/>
        </p:spPr>
        <p:txBody>
          <a:bodyPr wrap="square" rtlCol="0">
            <a:spAutoFit/>
          </a:bodyPr>
          <a:lstStyle/>
          <a:p>
            <a:r>
              <a:rPr lang="fr-FR" dirty="0"/>
              <a:t>(1772-1823)</a:t>
            </a:r>
          </a:p>
        </p:txBody>
      </p:sp>
      <p:sp>
        <p:nvSpPr>
          <p:cNvPr id="7" name="ZoneTexte 6">
            <a:extLst>
              <a:ext uri="{FF2B5EF4-FFF2-40B4-BE49-F238E27FC236}">
                <a16:creationId xmlns:a16="http://schemas.microsoft.com/office/drawing/2014/main" id="{89589BA4-3178-C86D-ACEA-DC425FCCF987}"/>
              </a:ext>
            </a:extLst>
          </p:cNvPr>
          <p:cNvSpPr txBox="1"/>
          <p:nvPr/>
        </p:nvSpPr>
        <p:spPr>
          <a:xfrm>
            <a:off x="256858" y="2637652"/>
            <a:ext cx="11749307" cy="3970318"/>
          </a:xfrm>
          <a:prstGeom prst="rect">
            <a:avLst/>
          </a:prstGeom>
          <a:noFill/>
        </p:spPr>
        <p:txBody>
          <a:bodyPr wrap="none" rtlCol="0">
            <a:spAutoFit/>
          </a:bodyPr>
          <a:lstStyle/>
          <a:p>
            <a:r>
              <a:rPr lang="fr-FR" dirty="0"/>
              <a:t>Ricardo et Malthus vont s’opposer sur la question du libre échange</a:t>
            </a:r>
          </a:p>
          <a:p>
            <a:r>
              <a:rPr lang="fr-FR" dirty="0"/>
              <a:t> des céréales. </a:t>
            </a:r>
          </a:p>
          <a:p>
            <a:endParaRPr lang="fr-FR" dirty="0"/>
          </a:p>
          <a:p>
            <a:r>
              <a:rPr lang="fr-FR" dirty="0"/>
              <a:t>Depuis le XV siècle il existe en Angleterre des lois visant à taxer les importations </a:t>
            </a:r>
          </a:p>
          <a:p>
            <a:r>
              <a:rPr lang="fr-FR" dirty="0"/>
              <a:t>agricoles afin de protéger le secteur de la concurrence étrangère. </a:t>
            </a:r>
          </a:p>
          <a:p>
            <a:endParaRPr lang="fr-FR" dirty="0"/>
          </a:p>
          <a:p>
            <a:endParaRPr lang="fr-FR" dirty="0"/>
          </a:p>
          <a:p>
            <a:r>
              <a:rPr lang="fr-FR" dirty="0"/>
              <a:t>Avec la montée de l’industrie, la protection de l’agriculture a été critiquée </a:t>
            </a:r>
          </a:p>
          <a:p>
            <a:r>
              <a:rPr lang="fr-FR" dirty="0"/>
              <a:t>comme constituant un frein au développement de l’industrie en raison </a:t>
            </a:r>
          </a:p>
          <a:p>
            <a:r>
              <a:rPr lang="fr-FR" dirty="0"/>
              <a:t>de la rente foncière.  </a:t>
            </a:r>
          </a:p>
          <a:p>
            <a:endParaRPr lang="fr-FR" dirty="0"/>
          </a:p>
          <a:p>
            <a:r>
              <a:rPr lang="fr-FR" dirty="0"/>
              <a:t>Le secteur industriel est donc favorable à l’abaisse des droits sur les importations agricoles afin de réduire la rente </a:t>
            </a:r>
          </a:p>
          <a:p>
            <a:r>
              <a:rPr lang="fr-FR" dirty="0"/>
              <a:t>foncière. Le libre échange agricole conduit de fait à une réduction du monopole des propriétaires fonciers.  </a:t>
            </a:r>
          </a:p>
          <a:p>
            <a:r>
              <a:rPr lang="fr-FR" dirty="0"/>
              <a:t> </a:t>
            </a:r>
          </a:p>
        </p:txBody>
      </p:sp>
    </p:spTree>
    <p:extLst>
      <p:ext uri="{BB962C8B-B14F-4D97-AF65-F5344CB8AC3E}">
        <p14:creationId xmlns:p14="http://schemas.microsoft.com/office/powerpoint/2010/main" val="5203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31B488-2C3B-6B2A-B2FE-5A2F24EF8AE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A8FE653-7D2E-9F61-9AB2-AA7D778BA3DF}"/>
              </a:ext>
            </a:extLst>
          </p:cNvPr>
          <p:cNvSpPr>
            <a:spLocks noGrp="1"/>
          </p:cNvSpPr>
          <p:nvPr>
            <p:ph sz="quarter" idx="13"/>
          </p:nvPr>
        </p:nvSpPr>
        <p:spPr/>
        <p:txBody>
          <a:bodyPr/>
          <a:lstStyle/>
          <a:p>
            <a:endParaRPr lang="fr-FR"/>
          </a:p>
        </p:txBody>
      </p:sp>
      <p:sp>
        <p:nvSpPr>
          <p:cNvPr id="6" name="Rectangle 5">
            <a:extLst>
              <a:ext uri="{FF2B5EF4-FFF2-40B4-BE49-F238E27FC236}">
                <a16:creationId xmlns:a16="http://schemas.microsoft.com/office/drawing/2014/main" id="{26CBD3AF-5526-B1E8-ADC0-50A65DCF1A17}"/>
              </a:ext>
            </a:extLst>
          </p:cNvPr>
          <p:cNvSpPr/>
          <p:nvPr/>
        </p:nvSpPr>
        <p:spPr>
          <a:xfrm>
            <a:off x="0" y="0"/>
            <a:ext cx="12192000" cy="6876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5" name="Image 4">
            <a:extLst>
              <a:ext uri="{FF2B5EF4-FFF2-40B4-BE49-F238E27FC236}">
                <a16:creationId xmlns:a16="http://schemas.microsoft.com/office/drawing/2014/main" id="{BF18DDB7-D308-EDA5-3DFE-81BBD7DFBD42}"/>
              </a:ext>
            </a:extLst>
          </p:cNvPr>
          <p:cNvPicPr>
            <a:picLocks noChangeAspect="1"/>
          </p:cNvPicPr>
          <p:nvPr/>
        </p:nvPicPr>
        <p:blipFill>
          <a:blip r:embed="rId3"/>
          <a:stretch>
            <a:fillRect/>
          </a:stretch>
        </p:blipFill>
        <p:spPr>
          <a:xfrm>
            <a:off x="0" y="0"/>
            <a:ext cx="12192000" cy="6876100"/>
          </a:xfrm>
          <a:prstGeom prst="rect">
            <a:avLst/>
          </a:prstGeom>
        </p:spPr>
      </p:pic>
      <p:pic>
        <p:nvPicPr>
          <p:cNvPr id="8" name="Image 7">
            <a:extLst>
              <a:ext uri="{FF2B5EF4-FFF2-40B4-BE49-F238E27FC236}">
                <a16:creationId xmlns:a16="http://schemas.microsoft.com/office/drawing/2014/main" id="{C9DFA476-B8CD-E968-3AF3-28570188920E}"/>
              </a:ext>
            </a:extLst>
          </p:cNvPr>
          <p:cNvPicPr>
            <a:picLocks noChangeAspect="1"/>
          </p:cNvPicPr>
          <p:nvPr/>
        </p:nvPicPr>
        <p:blipFill>
          <a:blip r:embed="rId4"/>
          <a:stretch>
            <a:fillRect/>
          </a:stretch>
        </p:blipFill>
        <p:spPr>
          <a:xfrm>
            <a:off x="0" y="0"/>
            <a:ext cx="12192000" cy="6876100"/>
          </a:xfrm>
          <a:prstGeom prst="rect">
            <a:avLst/>
          </a:prstGeom>
        </p:spPr>
      </p:pic>
      <p:sp>
        <p:nvSpPr>
          <p:cNvPr id="9" name="Rectangle 8">
            <a:extLst>
              <a:ext uri="{FF2B5EF4-FFF2-40B4-BE49-F238E27FC236}">
                <a16:creationId xmlns:a16="http://schemas.microsoft.com/office/drawing/2014/main" id="{0C414572-80D2-5C79-CF5D-1AA7D3E0350D}"/>
              </a:ext>
            </a:extLst>
          </p:cNvPr>
          <p:cNvSpPr/>
          <p:nvPr/>
        </p:nvSpPr>
        <p:spPr>
          <a:xfrm>
            <a:off x="10891520" y="1706880"/>
            <a:ext cx="1300480" cy="8534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48805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A8DFEC-8E46-A85C-BBC6-C9A7CB595D34}"/>
              </a:ext>
            </a:extLst>
          </p:cNvPr>
          <p:cNvSpPr>
            <a:spLocks noGrp="1"/>
          </p:cNvSpPr>
          <p:nvPr>
            <p:ph type="title"/>
          </p:nvPr>
        </p:nvSpPr>
        <p:spPr>
          <a:xfrm>
            <a:off x="539496" y="1193292"/>
            <a:ext cx="11388852" cy="640080"/>
          </a:xfrm>
        </p:spPr>
        <p:txBody>
          <a:bodyPr>
            <a:normAutofit/>
          </a:bodyPr>
          <a:lstStyle/>
          <a:p>
            <a:r>
              <a:rPr lang="fr-FR" dirty="0"/>
              <a:t>Classes productives, classes improductives</a:t>
            </a:r>
          </a:p>
        </p:txBody>
      </p:sp>
      <p:sp>
        <p:nvSpPr>
          <p:cNvPr id="3" name="Espace réservé du contenu 2">
            <a:extLst>
              <a:ext uri="{FF2B5EF4-FFF2-40B4-BE49-F238E27FC236}">
                <a16:creationId xmlns:a16="http://schemas.microsoft.com/office/drawing/2014/main" id="{3B4A7640-659A-0DD9-65A5-1A21F06C0C7E}"/>
              </a:ext>
            </a:extLst>
          </p:cNvPr>
          <p:cNvSpPr>
            <a:spLocks noGrp="1"/>
          </p:cNvSpPr>
          <p:nvPr>
            <p:ph sz="quarter" idx="13"/>
          </p:nvPr>
        </p:nvSpPr>
        <p:spPr>
          <a:xfrm>
            <a:off x="276606" y="2274570"/>
            <a:ext cx="11290554" cy="4194810"/>
          </a:xfrm>
        </p:spPr>
        <p:txBody>
          <a:bodyPr>
            <a:noAutofit/>
          </a:bodyPr>
          <a:lstStyle/>
          <a:p>
            <a:r>
              <a:rPr lang="fr-FR" sz="1800" dirty="0"/>
              <a:t>Du point de vue de Ricardo les industriels sont perçus comme les classes productives car elles ont tendance investir et accroitre les capacités de production, les capacités d’offre. </a:t>
            </a:r>
          </a:p>
          <a:p>
            <a:r>
              <a:rPr lang="fr-FR" sz="1800" dirty="0"/>
              <a:t>Au contraire, les propriétaires terriens ne font que consommer les revenus qu’ils tirent de leur rente foncière. </a:t>
            </a:r>
          </a:p>
          <a:p>
            <a:r>
              <a:rPr lang="fr-FR" sz="1800" dirty="0"/>
              <a:t>L’inquiétude pour Ricardo c’est que les bénéfices dans l’économie sont captés par les propriétaires fonciers qui s’en servent pour des dépenses improductives ce qui empêche les capitalistes industriels d’investir et accroitre les capacités de production.  </a:t>
            </a:r>
          </a:p>
          <a:p>
            <a:r>
              <a:rPr lang="fr-FR" sz="1800" dirty="0"/>
              <a:t>Le risque est donc de voir le capitalisme sombrer dans la stagnation en raison de la disparition du motif d’investissement, les profits. Ricardo inscrit sa réflexion dans la logique de Say où l’offre créerait ses propres débouchés.</a:t>
            </a:r>
          </a:p>
        </p:txBody>
      </p:sp>
    </p:spTree>
    <p:extLst>
      <p:ext uri="{BB962C8B-B14F-4D97-AF65-F5344CB8AC3E}">
        <p14:creationId xmlns:p14="http://schemas.microsoft.com/office/powerpoint/2010/main" val="335176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118127-13A5-7D33-202E-882025B76422}"/>
              </a:ext>
            </a:extLst>
          </p:cNvPr>
          <p:cNvSpPr>
            <a:spLocks noGrp="1"/>
          </p:cNvSpPr>
          <p:nvPr>
            <p:ph type="title"/>
          </p:nvPr>
        </p:nvSpPr>
        <p:spPr/>
        <p:txBody>
          <a:bodyPr/>
          <a:lstStyle/>
          <a:p>
            <a:r>
              <a:rPr lang="fr-FR" dirty="0"/>
              <a:t>Malthus 1 versus Malthus 2</a:t>
            </a:r>
          </a:p>
        </p:txBody>
      </p:sp>
      <p:sp>
        <p:nvSpPr>
          <p:cNvPr id="3" name="Espace réservé du contenu 2">
            <a:extLst>
              <a:ext uri="{FF2B5EF4-FFF2-40B4-BE49-F238E27FC236}">
                <a16:creationId xmlns:a16="http://schemas.microsoft.com/office/drawing/2014/main" id="{2CDC8290-B63A-D458-BF0F-FFAA29CF4432}"/>
              </a:ext>
            </a:extLst>
          </p:cNvPr>
          <p:cNvSpPr>
            <a:spLocks noGrp="1"/>
          </p:cNvSpPr>
          <p:nvPr>
            <p:ph sz="quarter" idx="13"/>
          </p:nvPr>
        </p:nvSpPr>
        <p:spPr>
          <a:xfrm>
            <a:off x="267843" y="2354580"/>
            <a:ext cx="11656314" cy="4286250"/>
          </a:xfrm>
        </p:spPr>
        <p:txBody>
          <a:bodyPr>
            <a:normAutofit fontScale="92500" lnSpcReduction="20000"/>
          </a:bodyPr>
          <a:lstStyle/>
          <a:p>
            <a:r>
              <a:rPr lang="fr-FR" sz="1600" dirty="0"/>
              <a:t>Malthus 1, s’inquiète du fait que l’offre ne puisse suivre la demande dans le cadre de sa loi de population. </a:t>
            </a:r>
          </a:p>
          <a:p>
            <a:r>
              <a:rPr lang="fr-FR" sz="1600" dirty="0"/>
              <a:t>Mais cette loi ne concerne en réalité qu’une phase particulière des évolutions démographiques, la phase de transition démographique. </a:t>
            </a:r>
          </a:p>
          <a:p>
            <a:r>
              <a:rPr lang="fr-FR" sz="1600" dirty="0"/>
              <a:t>Malthus généralise sans le savoir une phase exceptionnelle. </a:t>
            </a:r>
          </a:p>
          <a:p>
            <a:r>
              <a:rPr lang="fr-FR" sz="1600" dirty="0"/>
              <a:t>Mais la controverse avec Ricardo va l’amener à revoir sa position en raison de l’accroissement du secteur industriel. Pour Malthus il n’ y pas de lien direct entre le niveau de production et de consommation. </a:t>
            </a:r>
          </a:p>
          <a:p>
            <a:r>
              <a:rPr lang="fr-FR" sz="1600" dirty="0"/>
              <a:t>Ce qui va finalement l’inquiété c’est le manque de débouchés pour l’industrie dont les capacités de production progresse très rapidement. </a:t>
            </a:r>
          </a:p>
          <a:p>
            <a:r>
              <a:rPr lang="fr-FR" sz="1600" dirty="0"/>
              <a:t>Aussi, dans le controverse sur les droits de douanes, maintenir des droits importants permettraient de maintenir une demande improductive importante susceptible de fournir des débouchés suffisant à l’industrie. Sinon l’industrie pourrait rencontrer des crises du surproduction. Situation que récuse Say et Ricardo.</a:t>
            </a:r>
          </a:p>
        </p:txBody>
      </p:sp>
    </p:spTree>
    <p:extLst>
      <p:ext uri="{BB962C8B-B14F-4D97-AF65-F5344CB8AC3E}">
        <p14:creationId xmlns:p14="http://schemas.microsoft.com/office/powerpoint/2010/main" val="4020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54E878-F36E-1801-1FD6-8D79260A09C8}"/>
              </a:ext>
            </a:extLst>
          </p:cNvPr>
          <p:cNvSpPr>
            <a:spLocks noGrp="1"/>
          </p:cNvSpPr>
          <p:nvPr>
            <p:ph type="title"/>
          </p:nvPr>
        </p:nvSpPr>
        <p:spPr/>
        <p:txBody>
          <a:bodyPr/>
          <a:lstStyle/>
          <a:p>
            <a:endParaRPr lang="fr-FR"/>
          </a:p>
        </p:txBody>
      </p:sp>
      <p:sp>
        <p:nvSpPr>
          <p:cNvPr id="7" name="Espace réservé du contenu 6">
            <a:extLst>
              <a:ext uri="{FF2B5EF4-FFF2-40B4-BE49-F238E27FC236}">
                <a16:creationId xmlns:a16="http://schemas.microsoft.com/office/drawing/2014/main" id="{91AF4FB3-F63C-6AD7-3C40-2D7DEF5A0701}"/>
              </a:ext>
            </a:extLst>
          </p:cNvPr>
          <p:cNvSpPr>
            <a:spLocks noGrp="1"/>
          </p:cNvSpPr>
          <p:nvPr>
            <p:ph sz="quarter" idx="13"/>
          </p:nvPr>
        </p:nvSpPr>
        <p:spPr/>
        <p:txBody>
          <a:bodyPr/>
          <a:lstStyle/>
          <a:p>
            <a:endParaRPr lang="fr-FR"/>
          </a:p>
        </p:txBody>
      </p:sp>
      <p:pic>
        <p:nvPicPr>
          <p:cNvPr id="11" name="Image 10">
            <a:extLst>
              <a:ext uri="{FF2B5EF4-FFF2-40B4-BE49-F238E27FC236}">
                <a16:creationId xmlns:a16="http://schemas.microsoft.com/office/drawing/2014/main" id="{86EE8438-BF45-01B7-4552-8F83C43FB1F0}"/>
              </a:ext>
            </a:extLst>
          </p:cNvPr>
          <p:cNvPicPr>
            <a:picLocks noChangeAspect="1"/>
          </p:cNvPicPr>
          <p:nvPr/>
        </p:nvPicPr>
        <p:blipFill>
          <a:blip r:embed="rId3"/>
          <a:stretch>
            <a:fillRect/>
          </a:stretch>
        </p:blipFill>
        <p:spPr>
          <a:xfrm>
            <a:off x="0" y="0"/>
            <a:ext cx="12192000" cy="7027241"/>
          </a:xfrm>
          <a:prstGeom prst="rect">
            <a:avLst/>
          </a:prstGeom>
        </p:spPr>
      </p:pic>
    </p:spTree>
    <p:extLst>
      <p:ext uri="{BB962C8B-B14F-4D97-AF65-F5344CB8AC3E}">
        <p14:creationId xmlns:p14="http://schemas.microsoft.com/office/powerpoint/2010/main" val="240618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5079C9-E0AB-94ED-87C9-E4C23BE6B51B}"/>
              </a:ext>
            </a:extLst>
          </p:cNvPr>
          <p:cNvSpPr>
            <a:spLocks noGrp="1"/>
          </p:cNvSpPr>
          <p:nvPr>
            <p:ph type="title"/>
          </p:nvPr>
        </p:nvSpPr>
        <p:spPr>
          <a:xfrm>
            <a:off x="521207" y="1536192"/>
            <a:ext cx="10207043" cy="640080"/>
          </a:xfrm>
        </p:spPr>
        <p:txBody>
          <a:bodyPr>
            <a:normAutofit/>
          </a:bodyPr>
          <a:lstStyle/>
          <a:p>
            <a:r>
              <a:rPr lang="fr-FR" dirty="0"/>
              <a:t>Optique microéconomique ou macroéconomique ? </a:t>
            </a:r>
          </a:p>
        </p:txBody>
      </p:sp>
      <p:sp>
        <p:nvSpPr>
          <p:cNvPr id="5" name="ZoneTexte 4">
            <a:extLst>
              <a:ext uri="{FF2B5EF4-FFF2-40B4-BE49-F238E27FC236}">
                <a16:creationId xmlns:a16="http://schemas.microsoft.com/office/drawing/2014/main" id="{904A39C7-11B0-5DF5-8CF5-7570D24F119C}"/>
              </a:ext>
            </a:extLst>
          </p:cNvPr>
          <p:cNvSpPr txBox="1"/>
          <p:nvPr/>
        </p:nvSpPr>
        <p:spPr>
          <a:xfrm>
            <a:off x="329610" y="2431453"/>
            <a:ext cx="11557590" cy="4154984"/>
          </a:xfrm>
          <a:prstGeom prst="rect">
            <a:avLst/>
          </a:prstGeom>
          <a:noFill/>
        </p:spPr>
        <p:txBody>
          <a:bodyPr wrap="square">
            <a:spAutoFit/>
          </a:bodyPr>
          <a:lstStyle/>
          <a:p>
            <a:r>
              <a:rPr lang="fr-FR" sz="2200" dirty="0"/>
              <a:t>La microéconomie étudie les phénomènes à partir des spécificités individuelles. </a:t>
            </a:r>
          </a:p>
          <a:p>
            <a:endParaRPr lang="fr-FR" sz="2200" dirty="0"/>
          </a:p>
          <a:p>
            <a:r>
              <a:rPr lang="fr-FR" sz="2200" dirty="0"/>
              <a:t>Par exemple la question du chômage sera étudiée du point de vue des caractéristiques individuels des chômeurs : âge, sexe, qualification, durée au chômage, etc.</a:t>
            </a:r>
          </a:p>
          <a:p>
            <a:endParaRPr lang="fr-FR" sz="2200" dirty="0"/>
          </a:p>
          <a:p>
            <a:r>
              <a:rPr lang="fr-FR" sz="2200" dirty="0"/>
              <a:t>L'optique macroéconomique va s'intéresser au niveau de la demande globale. </a:t>
            </a:r>
          </a:p>
          <a:p>
            <a:endParaRPr lang="fr-FR" sz="2200" dirty="0"/>
          </a:p>
          <a:p>
            <a:r>
              <a:rPr lang="fr-FR" sz="2200" dirty="0"/>
              <a:t>Est-elle suffisante pour employer tous les chômeurs. La croissance du PIB est-elle suffisante pour occuper toutes les personnes à la recherche d'un emploi.</a:t>
            </a:r>
          </a:p>
          <a:p>
            <a:endParaRPr lang="fr-FR" sz="2200" dirty="0"/>
          </a:p>
          <a:p>
            <a:r>
              <a:rPr lang="fr-FR" sz="2200" dirty="0"/>
              <a:t>Ces deux façons de concevoir le chômage ont chacune leur propre intérêt. Mais en fonction des circonstances, l'une sera plus pertinente que l'autre. </a:t>
            </a:r>
            <a:endParaRPr lang="fr-FR" sz="2200" b="1" dirty="0"/>
          </a:p>
        </p:txBody>
      </p:sp>
    </p:spTree>
    <p:extLst>
      <p:ext uri="{BB962C8B-B14F-4D97-AF65-F5344CB8AC3E}">
        <p14:creationId xmlns:p14="http://schemas.microsoft.com/office/powerpoint/2010/main" val="231596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A3361A-7B4E-0DF7-B33A-0988BE8CCD26}"/>
              </a:ext>
            </a:extLst>
          </p:cNvPr>
          <p:cNvSpPr>
            <a:spLocks noGrp="1"/>
          </p:cNvSpPr>
          <p:nvPr>
            <p:ph type="title"/>
          </p:nvPr>
        </p:nvSpPr>
        <p:spPr>
          <a:xfrm>
            <a:off x="521208" y="617220"/>
            <a:ext cx="10908792" cy="1559052"/>
          </a:xfrm>
        </p:spPr>
        <p:txBody>
          <a:bodyPr>
            <a:normAutofit/>
          </a:bodyPr>
          <a:lstStyle/>
          <a:p>
            <a:r>
              <a:rPr lang="fr-FR" dirty="0"/>
              <a:t>Les crises mixtes : mêlent des aspects agricole et industrielle, de sur et de sous-production</a:t>
            </a:r>
          </a:p>
        </p:txBody>
      </p:sp>
      <p:sp>
        <p:nvSpPr>
          <p:cNvPr id="3" name="Espace réservé du contenu 2">
            <a:extLst>
              <a:ext uri="{FF2B5EF4-FFF2-40B4-BE49-F238E27FC236}">
                <a16:creationId xmlns:a16="http://schemas.microsoft.com/office/drawing/2014/main" id="{5E1012CE-56ED-429E-0FA2-03BBA8C20045}"/>
              </a:ext>
            </a:extLst>
          </p:cNvPr>
          <p:cNvSpPr>
            <a:spLocks noGrp="1"/>
          </p:cNvSpPr>
          <p:nvPr>
            <p:ph sz="quarter" idx="13"/>
          </p:nvPr>
        </p:nvSpPr>
        <p:spPr>
          <a:xfrm>
            <a:off x="272415" y="2263140"/>
            <a:ext cx="11647170" cy="4457700"/>
          </a:xfrm>
        </p:spPr>
        <p:txBody>
          <a:bodyPr>
            <a:noAutofit/>
          </a:bodyPr>
          <a:lstStyle/>
          <a:p>
            <a:r>
              <a:rPr lang="fr-FR" sz="1400" dirty="0"/>
              <a:t>En 1847 une crise importante apparait dans le secteur ferroviaire, le fièvre du train à conduit à une production rapide et anarchique des chemins de fer en Angleterre mais également en France et aux États-Unis.  </a:t>
            </a:r>
          </a:p>
          <a:p>
            <a:r>
              <a:rPr lang="fr-FR" sz="1400" dirty="0"/>
              <a:t>Dans le secteur agricole, crise de la pomme de terre en Irlande (1845), inondations et mauvaises récoltes constituent des éléments des crises traditionnelles, frumentaires. </a:t>
            </a:r>
          </a:p>
          <a:p>
            <a:r>
              <a:rPr lang="fr-FR" sz="1400" dirty="0"/>
              <a:t>La surproduction industrielle en raison de phénomène d’accélération (Aftalion) et de spéculation conduisent à des faillites bancaires qui approfondissement les conséquences de la crise.  </a:t>
            </a:r>
          </a:p>
          <a:p>
            <a:r>
              <a:rPr lang="fr-FR" sz="1400" dirty="0"/>
              <a:t>Ces éléments seront à l’origine de la révolutions de 1848 en France. </a:t>
            </a:r>
          </a:p>
          <a:p>
            <a:r>
              <a:rPr lang="fr-FR" sz="1400" dirty="0"/>
              <a:t>Une crise de surproduction dans un secteur peut conduire à une crise de sous-consommation dans un autre secteur. Inversement, une mauvaise récolte crise de sous production fait monter les prix des biens alimentaires et réduit d’autant le pouvoir d’achat consacré aux biens industriels conduisant à une crise du surproduction de cette section de l’économie. </a:t>
            </a:r>
          </a:p>
          <a:p>
            <a:endParaRPr lang="fr-FR" sz="1400" dirty="0"/>
          </a:p>
        </p:txBody>
      </p:sp>
    </p:spTree>
    <p:extLst>
      <p:ext uri="{BB962C8B-B14F-4D97-AF65-F5344CB8AC3E}">
        <p14:creationId xmlns:p14="http://schemas.microsoft.com/office/powerpoint/2010/main" val="311301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51CA6D-2E17-F37F-FD63-2418EFD509AC}"/>
              </a:ext>
            </a:extLst>
          </p:cNvPr>
          <p:cNvSpPr>
            <a:spLocks noGrp="1"/>
          </p:cNvSpPr>
          <p:nvPr>
            <p:ph sz="quarter" idx="13"/>
          </p:nvPr>
        </p:nvSpPr>
        <p:spPr/>
        <p:txBody>
          <a:bodyPr/>
          <a:lstStyle/>
          <a:p>
            <a:endParaRPr lang="fr-FR"/>
          </a:p>
        </p:txBody>
      </p:sp>
      <p:sp>
        <p:nvSpPr>
          <p:cNvPr id="4" name="Rectangle 3">
            <a:extLst>
              <a:ext uri="{FF2B5EF4-FFF2-40B4-BE49-F238E27FC236}">
                <a16:creationId xmlns:a16="http://schemas.microsoft.com/office/drawing/2014/main" id="{02C4536D-F2D1-A60B-B242-E4D57B2BC952}"/>
              </a:ext>
            </a:extLst>
          </p:cNvPr>
          <p:cNvSpPr/>
          <p:nvPr/>
        </p:nvSpPr>
        <p:spPr>
          <a:xfrm>
            <a:off x="0" y="0"/>
            <a:ext cx="12192000" cy="80810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C2D5D02-567F-DB34-76DE-F25D2CDC6B9F}"/>
              </a:ext>
            </a:extLst>
          </p:cNvPr>
          <p:cNvSpPr>
            <a:spLocks noGrp="1"/>
          </p:cNvSpPr>
          <p:nvPr>
            <p:ph type="title"/>
          </p:nvPr>
        </p:nvSpPr>
        <p:spPr>
          <a:xfrm>
            <a:off x="886206" y="1908810"/>
            <a:ext cx="10419588" cy="1520190"/>
          </a:xfrm>
        </p:spPr>
        <p:txBody>
          <a:bodyPr>
            <a:normAutofit/>
          </a:bodyPr>
          <a:lstStyle/>
          <a:p>
            <a:r>
              <a:rPr lang="fr-FR" sz="4400" dirty="0">
                <a:ln w="0"/>
                <a:solidFill>
                  <a:schemeClr val="tx1"/>
                </a:solidFill>
                <a:effectLst>
                  <a:outerShdw blurRad="38100" dist="19050" dir="2700000" algn="tl" rotWithShape="0">
                    <a:schemeClr val="dk1">
                      <a:alpha val="40000"/>
                    </a:schemeClr>
                  </a:outerShdw>
                </a:effectLst>
              </a:rPr>
              <a:t>Tentative de carte mentale sur le marché </a:t>
            </a:r>
          </a:p>
        </p:txBody>
      </p:sp>
    </p:spTree>
    <p:extLst>
      <p:ext uri="{BB962C8B-B14F-4D97-AF65-F5344CB8AC3E}">
        <p14:creationId xmlns:p14="http://schemas.microsoft.com/office/powerpoint/2010/main" val="39014076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027030F-B13F-CA20-D4D2-F53B33030FC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2341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DCD596-3705-3847-1BE1-E0C632929F12}"/>
              </a:ext>
            </a:extLst>
          </p:cNvPr>
          <p:cNvSpPr>
            <a:spLocks noGrp="1"/>
          </p:cNvSpPr>
          <p:nvPr>
            <p:ph type="title"/>
          </p:nvPr>
        </p:nvSpPr>
        <p:spPr>
          <a:xfrm>
            <a:off x="521207" y="580445"/>
            <a:ext cx="11175161" cy="1595827"/>
          </a:xfrm>
        </p:spPr>
        <p:txBody>
          <a:bodyPr>
            <a:normAutofit/>
          </a:bodyPr>
          <a:lstStyle/>
          <a:p>
            <a:r>
              <a:rPr lang="fr-FR" dirty="0"/>
              <a:t>L’approche microéconomique est souvent associée à l’analyse néo-classique</a:t>
            </a:r>
          </a:p>
        </p:txBody>
      </p:sp>
      <p:sp>
        <p:nvSpPr>
          <p:cNvPr id="3" name="Espace réservé du contenu 2">
            <a:extLst>
              <a:ext uri="{FF2B5EF4-FFF2-40B4-BE49-F238E27FC236}">
                <a16:creationId xmlns:a16="http://schemas.microsoft.com/office/drawing/2014/main" id="{C66AC23E-9C1A-6FEB-60FD-F5EB193D7ECE}"/>
              </a:ext>
            </a:extLst>
          </p:cNvPr>
          <p:cNvSpPr>
            <a:spLocks noGrp="1"/>
          </p:cNvSpPr>
          <p:nvPr>
            <p:ph sz="quarter" idx="13"/>
          </p:nvPr>
        </p:nvSpPr>
        <p:spPr>
          <a:xfrm>
            <a:off x="459982" y="2393342"/>
            <a:ext cx="10878577" cy="3977640"/>
          </a:xfrm>
        </p:spPr>
        <p:txBody>
          <a:bodyPr>
            <a:normAutofit lnSpcReduction="10000"/>
          </a:bodyPr>
          <a:lstStyle/>
          <a:p>
            <a:r>
              <a:rPr lang="fr-FR" sz="2000" dirty="0"/>
              <a:t>La révolution marginaliste autour de Walras, Jevons et Menger vers 1870 centre leur analyse sur le consommateur comme un être rationnel qui vise à maximiser son utilité. </a:t>
            </a:r>
          </a:p>
          <a:p>
            <a:r>
              <a:rPr lang="fr-FR" sz="2000" dirty="0"/>
              <a:t>Cette perspective sera alors étendue aux producteurs qui vont souhaiter maximiser leur profit. </a:t>
            </a:r>
          </a:p>
          <a:p>
            <a:r>
              <a:rPr lang="fr-FR" sz="2000" dirty="0"/>
              <a:t>L’optique est clairement individualiste mais pose problème sur de nombreux aspects. L’hypothèse de rationalité substantive ne peut être considérée que comme une hypothèse théorique assez éloigner des comportements réels. </a:t>
            </a:r>
          </a:p>
          <a:p>
            <a:r>
              <a:rPr lang="fr-FR" sz="2000" dirty="0"/>
              <a:t>Ce pose également, la définition des préférences et des questions d’agrégation.   </a:t>
            </a:r>
          </a:p>
        </p:txBody>
      </p:sp>
    </p:spTree>
    <p:extLst>
      <p:ext uri="{BB962C8B-B14F-4D97-AF65-F5344CB8AC3E}">
        <p14:creationId xmlns:p14="http://schemas.microsoft.com/office/powerpoint/2010/main" val="330090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82B42F-C23F-65A5-4438-814A39B11F53}"/>
              </a:ext>
            </a:extLst>
          </p:cNvPr>
          <p:cNvSpPr>
            <a:spLocks noGrp="1"/>
          </p:cNvSpPr>
          <p:nvPr>
            <p:ph type="title"/>
          </p:nvPr>
        </p:nvSpPr>
        <p:spPr>
          <a:xfrm>
            <a:off x="521208" y="850790"/>
            <a:ext cx="10952524" cy="1325482"/>
          </a:xfrm>
        </p:spPr>
        <p:txBody>
          <a:bodyPr>
            <a:normAutofit/>
          </a:bodyPr>
          <a:lstStyle/>
          <a:p>
            <a:r>
              <a:rPr lang="fr-FR" dirty="0"/>
              <a:t>L’approche macroéconomique est plus facilement rattachée à l’approche keynésienne</a:t>
            </a:r>
          </a:p>
        </p:txBody>
      </p:sp>
      <p:sp>
        <p:nvSpPr>
          <p:cNvPr id="3" name="Espace réservé du contenu 2">
            <a:extLst>
              <a:ext uri="{FF2B5EF4-FFF2-40B4-BE49-F238E27FC236}">
                <a16:creationId xmlns:a16="http://schemas.microsoft.com/office/drawing/2014/main" id="{F2CCF043-3740-1FDB-EEBC-7F81A3F1C67B}"/>
              </a:ext>
            </a:extLst>
          </p:cNvPr>
          <p:cNvSpPr>
            <a:spLocks noGrp="1"/>
          </p:cNvSpPr>
          <p:nvPr>
            <p:ph sz="quarter" idx="13"/>
          </p:nvPr>
        </p:nvSpPr>
        <p:spPr>
          <a:xfrm>
            <a:off x="372517" y="2409246"/>
            <a:ext cx="11323851" cy="3977640"/>
          </a:xfrm>
        </p:spPr>
        <p:txBody>
          <a:bodyPr>
            <a:normAutofit fontScale="92500"/>
          </a:bodyPr>
          <a:lstStyle/>
          <a:p>
            <a:r>
              <a:rPr lang="fr-FR" dirty="0"/>
              <a:t>Il s’agit d’une approche holiste, globale qui vise à expliquer les agrégats économiques. Elle renonce donc à expliquer les comportements individuels car ils apparaissent à Keynes impossible de représenter de manière stable. </a:t>
            </a:r>
          </a:p>
          <a:p>
            <a:r>
              <a:rPr lang="fr-FR" dirty="0"/>
              <a:t>Ceux-ci lui paraisse plus mus par des forces inconscientes que par une réflexivité permanente. </a:t>
            </a:r>
          </a:p>
          <a:p>
            <a:r>
              <a:rPr lang="fr-FR" dirty="0"/>
              <a:t>La seule manière </a:t>
            </a:r>
            <a:r>
              <a:rPr lang="fr-FR" dirty="0" err="1"/>
              <a:t>détablir</a:t>
            </a:r>
            <a:r>
              <a:rPr lang="fr-FR" dirty="0"/>
              <a:t> des règles de comportements est d’établir la moyenne des comportements individuels, de les agréger (Proportion vs. Propension) </a:t>
            </a:r>
          </a:p>
        </p:txBody>
      </p:sp>
    </p:spTree>
    <p:extLst>
      <p:ext uri="{BB962C8B-B14F-4D97-AF65-F5344CB8AC3E}">
        <p14:creationId xmlns:p14="http://schemas.microsoft.com/office/powerpoint/2010/main" val="220229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7100E-41EA-4256-C2E6-08A986377435}"/>
              </a:ext>
            </a:extLst>
          </p:cNvPr>
          <p:cNvSpPr>
            <a:spLocks noGrp="1"/>
          </p:cNvSpPr>
          <p:nvPr>
            <p:ph type="title"/>
          </p:nvPr>
        </p:nvSpPr>
        <p:spPr>
          <a:xfrm>
            <a:off x="521208" y="1536192"/>
            <a:ext cx="10451592" cy="640080"/>
          </a:xfrm>
        </p:spPr>
        <p:txBody>
          <a:bodyPr>
            <a:normAutofit fontScale="90000"/>
          </a:bodyPr>
          <a:lstStyle/>
          <a:p>
            <a:r>
              <a:rPr lang="fr-FR" dirty="0"/>
              <a:t>La question de la coordination des agents économiques</a:t>
            </a:r>
          </a:p>
        </p:txBody>
      </p:sp>
      <p:sp>
        <p:nvSpPr>
          <p:cNvPr id="3" name="Espace réservé du contenu 2">
            <a:extLst>
              <a:ext uri="{FF2B5EF4-FFF2-40B4-BE49-F238E27FC236}">
                <a16:creationId xmlns:a16="http://schemas.microsoft.com/office/drawing/2014/main" id="{1042EB34-E817-A6DF-1850-F4A99736C041}"/>
              </a:ext>
            </a:extLst>
          </p:cNvPr>
          <p:cNvSpPr>
            <a:spLocks noGrp="1"/>
          </p:cNvSpPr>
          <p:nvPr>
            <p:ph sz="quarter" idx="13"/>
          </p:nvPr>
        </p:nvSpPr>
        <p:spPr>
          <a:xfrm>
            <a:off x="404323" y="2488758"/>
            <a:ext cx="11077360" cy="3977640"/>
          </a:xfrm>
        </p:spPr>
        <p:txBody>
          <a:bodyPr>
            <a:normAutofit fontScale="92500"/>
          </a:bodyPr>
          <a:lstStyle/>
          <a:p>
            <a:r>
              <a:rPr lang="fr-FR" dirty="0"/>
              <a:t>L'ordre spontané de l'économie ne conduit pas nécessairement à une situation satisfaisante.</a:t>
            </a:r>
          </a:p>
          <a:p>
            <a:r>
              <a:rPr lang="fr-FR" dirty="0"/>
              <a:t>Régulièrement des problèmes de coordination se posent au niveau de l'ensemble des interactions individuelles que le fonctionnement normal des marchés ne permet pas seul de</a:t>
            </a:r>
          </a:p>
          <a:p>
            <a:r>
              <a:rPr lang="fr-FR" dirty="0"/>
              <a:t>résoudre. (Il n’y a pas providence naturelle)</a:t>
            </a:r>
          </a:p>
          <a:p>
            <a:r>
              <a:rPr lang="fr-FR" dirty="0"/>
              <a:t>Ce sont les défauts de coordination micro-économiques qui justifient la politique économique et la macroéconomie pour Keynes. </a:t>
            </a:r>
          </a:p>
        </p:txBody>
      </p:sp>
    </p:spTree>
    <p:extLst>
      <p:ext uri="{BB962C8B-B14F-4D97-AF65-F5344CB8AC3E}">
        <p14:creationId xmlns:p14="http://schemas.microsoft.com/office/powerpoint/2010/main" val="198817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2B890E-A8F5-5D4B-0569-09552F4F0DCA}"/>
              </a:ext>
            </a:extLst>
          </p:cNvPr>
          <p:cNvSpPr>
            <a:spLocks noGrp="1"/>
          </p:cNvSpPr>
          <p:nvPr>
            <p:ph type="title"/>
          </p:nvPr>
        </p:nvSpPr>
        <p:spPr>
          <a:xfrm>
            <a:off x="521208" y="1536192"/>
            <a:ext cx="9672364" cy="640080"/>
          </a:xfrm>
        </p:spPr>
        <p:txBody>
          <a:bodyPr>
            <a:normAutofit fontScale="90000"/>
          </a:bodyPr>
          <a:lstStyle/>
          <a:p>
            <a:r>
              <a:rPr lang="fr-FR" dirty="0"/>
              <a:t>Les défauts de coordination chez les néo-classiques</a:t>
            </a:r>
          </a:p>
        </p:txBody>
      </p:sp>
      <p:sp>
        <p:nvSpPr>
          <p:cNvPr id="3" name="Espace réservé du contenu 2">
            <a:extLst>
              <a:ext uri="{FF2B5EF4-FFF2-40B4-BE49-F238E27FC236}">
                <a16:creationId xmlns:a16="http://schemas.microsoft.com/office/drawing/2014/main" id="{73A901B7-CED8-F11C-10C5-1CCDC32808F7}"/>
              </a:ext>
            </a:extLst>
          </p:cNvPr>
          <p:cNvSpPr>
            <a:spLocks noGrp="1"/>
          </p:cNvSpPr>
          <p:nvPr>
            <p:ph sz="quarter" idx="13"/>
          </p:nvPr>
        </p:nvSpPr>
        <p:spPr>
          <a:xfrm>
            <a:off x="539496" y="2560320"/>
            <a:ext cx="11164824" cy="3977640"/>
          </a:xfrm>
        </p:spPr>
        <p:txBody>
          <a:bodyPr>
            <a:normAutofit fontScale="92500" lnSpcReduction="20000"/>
          </a:bodyPr>
          <a:lstStyle/>
          <a:p>
            <a:r>
              <a:rPr lang="fr-FR" dirty="0"/>
              <a:t>Sont à chercher dans les failles du marché induites par un défaut d’information de concurrence ou en raison dans l’intervention de l’Etat dans l’économie. </a:t>
            </a:r>
          </a:p>
          <a:p>
            <a:r>
              <a:rPr lang="fr-FR" dirty="0"/>
              <a:t>5 conditions de la concurrence pure et parfaire : </a:t>
            </a:r>
          </a:p>
          <a:p>
            <a:pPr marL="342900" indent="-342900">
              <a:buFontTx/>
              <a:buChar char="-"/>
            </a:pPr>
            <a:r>
              <a:rPr lang="fr-FR" dirty="0"/>
              <a:t>atomicité, information gratuite, libre entrée sortie dans les différents secteurs, mobilité des facteurs de production, homogénéité des produits. </a:t>
            </a:r>
          </a:p>
          <a:p>
            <a:r>
              <a:rPr lang="fr-FR" dirty="0"/>
              <a:t>Dans un marché fonctionnant sur le CPP, la loi de l’offre et de la demande doit permettre une parfaire coordination des agents économiques. </a:t>
            </a:r>
          </a:p>
        </p:txBody>
      </p:sp>
    </p:spTree>
    <p:extLst>
      <p:ext uri="{BB962C8B-B14F-4D97-AF65-F5344CB8AC3E}">
        <p14:creationId xmlns:p14="http://schemas.microsoft.com/office/powerpoint/2010/main" val="111298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52FE9-7AC5-9D0E-4AFC-D76BDC07C115}"/>
              </a:ext>
            </a:extLst>
          </p:cNvPr>
          <p:cNvSpPr>
            <a:spLocks noGrp="1"/>
          </p:cNvSpPr>
          <p:nvPr>
            <p:ph type="title"/>
          </p:nvPr>
        </p:nvSpPr>
        <p:spPr>
          <a:xfrm>
            <a:off x="521207" y="1304014"/>
            <a:ext cx="9847293" cy="872258"/>
          </a:xfrm>
        </p:spPr>
        <p:txBody>
          <a:bodyPr>
            <a:normAutofit/>
          </a:bodyPr>
          <a:lstStyle/>
          <a:p>
            <a:r>
              <a:rPr lang="fr-FR" dirty="0"/>
              <a:t>Toute choses égales par ailleurs</a:t>
            </a:r>
          </a:p>
        </p:txBody>
      </p:sp>
      <p:sp>
        <p:nvSpPr>
          <p:cNvPr id="3" name="Espace réservé du contenu 2">
            <a:extLst>
              <a:ext uri="{FF2B5EF4-FFF2-40B4-BE49-F238E27FC236}">
                <a16:creationId xmlns:a16="http://schemas.microsoft.com/office/drawing/2014/main" id="{FFBA8AC4-A88A-F436-E9B1-2A1B6C7078B0}"/>
              </a:ext>
            </a:extLst>
          </p:cNvPr>
          <p:cNvSpPr>
            <a:spLocks noGrp="1"/>
          </p:cNvSpPr>
          <p:nvPr>
            <p:ph sz="quarter" idx="13"/>
          </p:nvPr>
        </p:nvSpPr>
        <p:spPr>
          <a:xfrm>
            <a:off x="318052" y="2425148"/>
            <a:ext cx="11449878" cy="4253948"/>
          </a:xfrm>
        </p:spPr>
        <p:txBody>
          <a:bodyPr>
            <a:normAutofit fontScale="92500" lnSpcReduction="10000"/>
          </a:bodyPr>
          <a:lstStyle/>
          <a:p>
            <a:r>
              <a:rPr lang="fr-FR" dirty="0"/>
              <a:t>Au niveau macroéconomique, le raisonnement toutes choses égales par ailleurs est mobilisé par analyser les comportements.</a:t>
            </a:r>
          </a:p>
          <a:p>
            <a:r>
              <a:rPr lang="fr-FR" dirty="0"/>
              <a:t>Cela consiste à réaliser une expérience de pensée où on pourrait observer ce que si passe sur la consommation d’un individu si on augmenter son revenu sans qu’aucun autre éléments économique n’évolue. </a:t>
            </a:r>
          </a:p>
          <a:p>
            <a:r>
              <a:rPr lang="fr-FR" dirty="0"/>
              <a:t>Cette hypothèse est acceptable lorsqu’on raison sur de faibles variations et permet de mobiliser les mathématiques différentielles. </a:t>
            </a:r>
          </a:p>
          <a:p>
            <a:endParaRPr lang="fr-FR" dirty="0"/>
          </a:p>
        </p:txBody>
      </p:sp>
    </p:spTree>
    <p:extLst>
      <p:ext uri="{BB962C8B-B14F-4D97-AF65-F5344CB8AC3E}">
        <p14:creationId xmlns:p14="http://schemas.microsoft.com/office/powerpoint/2010/main" val="17478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C1729-E383-6733-3302-C45F8D627B70}"/>
              </a:ext>
            </a:extLst>
          </p:cNvPr>
          <p:cNvSpPr>
            <a:spLocks noGrp="1"/>
          </p:cNvSpPr>
          <p:nvPr>
            <p:ph type="title"/>
          </p:nvPr>
        </p:nvSpPr>
        <p:spPr/>
        <p:txBody>
          <a:bodyPr/>
          <a:lstStyle/>
          <a:p>
            <a:r>
              <a:rPr lang="fr-FR" dirty="0"/>
              <a:t>Limitations cognitives des agents</a:t>
            </a:r>
          </a:p>
        </p:txBody>
      </p:sp>
      <p:sp>
        <p:nvSpPr>
          <p:cNvPr id="3" name="Espace réservé du contenu 2">
            <a:extLst>
              <a:ext uri="{FF2B5EF4-FFF2-40B4-BE49-F238E27FC236}">
                <a16:creationId xmlns:a16="http://schemas.microsoft.com/office/drawing/2014/main" id="{209FE309-673E-C7DF-5D10-56FE64886646}"/>
              </a:ext>
            </a:extLst>
          </p:cNvPr>
          <p:cNvSpPr>
            <a:spLocks noGrp="1"/>
          </p:cNvSpPr>
          <p:nvPr>
            <p:ph sz="quarter" idx="13"/>
          </p:nvPr>
        </p:nvSpPr>
        <p:spPr>
          <a:xfrm>
            <a:off x="316858" y="2488758"/>
            <a:ext cx="11156873" cy="3977640"/>
          </a:xfrm>
        </p:spPr>
        <p:txBody>
          <a:bodyPr>
            <a:normAutofit fontScale="85000" lnSpcReduction="10000"/>
          </a:bodyPr>
          <a:lstStyle/>
          <a:p>
            <a:r>
              <a:rPr lang="fr-FR" dirty="0"/>
              <a:t>Les agents possèdent une capacité d'analyse limitée.  Ils ne peuvent penser les conséquences de leurs actes sur la multitude et ses effets de rétroaction.</a:t>
            </a:r>
          </a:p>
          <a:p>
            <a:r>
              <a:rPr lang="fr-FR" dirty="0"/>
              <a:t>C’est paradoxalement à travers un hypothèse microéconomique réaliste que l’analyse macroéconomique va se construire. Alors que l’approche microéconomique néoclassique se fonde sur une hypothèse peut réaliste, la rationalité substantive pour établir l’espace de son champ.  </a:t>
            </a:r>
          </a:p>
          <a:p>
            <a:r>
              <a:rPr lang="fr-FR" dirty="0"/>
              <a:t>Ce qui peut sembler rationnel à un individu peut conduire à des crises au niveau macroéconomique global. Dans la macroéconomique, des résultats contre-intuitifs apparaissent souvent.</a:t>
            </a:r>
          </a:p>
        </p:txBody>
      </p:sp>
    </p:spTree>
    <p:extLst>
      <p:ext uri="{BB962C8B-B14F-4D97-AF65-F5344CB8AC3E}">
        <p14:creationId xmlns:p14="http://schemas.microsoft.com/office/powerpoint/2010/main" val="43100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B703E6-FA73-6C95-F266-652A00A31C7F}"/>
              </a:ext>
            </a:extLst>
          </p:cNvPr>
          <p:cNvSpPr>
            <a:spLocks noGrp="1"/>
          </p:cNvSpPr>
          <p:nvPr>
            <p:ph type="title"/>
          </p:nvPr>
        </p:nvSpPr>
        <p:spPr/>
        <p:txBody>
          <a:bodyPr/>
          <a:lstStyle/>
          <a:p>
            <a:r>
              <a:rPr lang="fr-FR" dirty="0"/>
              <a:t>Plan du cours	</a:t>
            </a:r>
          </a:p>
        </p:txBody>
      </p:sp>
      <p:sp>
        <p:nvSpPr>
          <p:cNvPr id="3" name="Espace réservé du contenu 2">
            <a:extLst>
              <a:ext uri="{FF2B5EF4-FFF2-40B4-BE49-F238E27FC236}">
                <a16:creationId xmlns:a16="http://schemas.microsoft.com/office/drawing/2014/main" id="{7E9328C4-B468-3B34-B037-0E5307C5801F}"/>
              </a:ext>
            </a:extLst>
          </p:cNvPr>
          <p:cNvSpPr>
            <a:spLocks noGrp="1"/>
          </p:cNvSpPr>
          <p:nvPr>
            <p:ph sz="quarter" idx="10"/>
          </p:nvPr>
        </p:nvSpPr>
        <p:spPr>
          <a:xfrm>
            <a:off x="539495" y="1435607"/>
            <a:ext cx="10842379" cy="4748625"/>
          </a:xfrm>
        </p:spPr>
        <p:txBody>
          <a:bodyPr>
            <a:normAutofit fontScale="70000" lnSpcReduction="20000"/>
          </a:bodyPr>
          <a:lstStyle/>
          <a:p>
            <a:r>
              <a:rPr lang="fr-FR" sz="3200" dirty="0"/>
              <a:t>Un cours de 18 heures CM avec 9 thèmes évoqués (10 H de TD)</a:t>
            </a:r>
          </a:p>
          <a:p>
            <a:r>
              <a:rPr lang="fr-FR" sz="2000" dirty="0"/>
              <a:t>Le cours est nouveau, son intitulé est clair. On va rappeler les principes de l’économie en passant par les définitions des notions les plus importantes.</a:t>
            </a:r>
          </a:p>
          <a:p>
            <a:r>
              <a:rPr lang="fr-FR" sz="2000" dirty="0"/>
              <a:t>Pédagogiquement, le cours vise à permettre aux étudiants n’ayant pas étudié l’économie d’entrer dans ce nouveau champ avec plus de sérénité.</a:t>
            </a:r>
          </a:p>
          <a:p>
            <a:r>
              <a:rPr lang="fr-FR" sz="2000" dirty="0"/>
              <a:t>Pour ceux qui ont eu un parcours économique au lycée, ce sera l’occasion de réviser et d’approfondir les notions vues précédemment. </a:t>
            </a:r>
          </a:p>
          <a:p>
            <a:r>
              <a:rPr lang="fr-FR" sz="2000" dirty="0"/>
              <a:t>La notion de principes renvoie implicitement à l’unité de l’analyse économique. Celle-ci apparaît nettement au milieu et à la fin du XVIII siècles avec les auteurs Physiocrates, puis avec la synthèse à laquelle va procéder A. Smith avec son ouvrage  </a:t>
            </a:r>
            <a:r>
              <a:rPr lang="fr-FR" sz="2000" b="1" i="1" dirty="0"/>
              <a:t>Sur les causes et les origines de la richesse des Nations (1776).  </a:t>
            </a:r>
          </a:p>
          <a:p>
            <a:r>
              <a:rPr lang="fr-FR" sz="2200" dirty="0"/>
              <a:t> Les notions de macroéconomie et de microéconomie seront présentées ensemble afin de souligner la complémentarité et parfois les oppositions entre les différentes approches. </a:t>
            </a:r>
          </a:p>
        </p:txBody>
      </p:sp>
    </p:spTree>
    <p:extLst>
      <p:ext uri="{BB962C8B-B14F-4D97-AF65-F5344CB8AC3E}">
        <p14:creationId xmlns:p14="http://schemas.microsoft.com/office/powerpoint/2010/main" val="244016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3BB73F-B865-EA89-1D55-1F9441EA1737}"/>
              </a:ext>
            </a:extLst>
          </p:cNvPr>
          <p:cNvSpPr>
            <a:spLocks noGrp="1"/>
          </p:cNvSpPr>
          <p:nvPr>
            <p:ph type="title"/>
          </p:nvPr>
        </p:nvSpPr>
        <p:spPr/>
        <p:txBody>
          <a:bodyPr/>
          <a:lstStyle/>
          <a:p>
            <a:r>
              <a:rPr lang="fr-FR" dirty="0"/>
              <a:t>Zones d’applications respectives</a:t>
            </a:r>
          </a:p>
        </p:txBody>
      </p:sp>
      <p:sp>
        <p:nvSpPr>
          <p:cNvPr id="3" name="Espace réservé du contenu 2">
            <a:extLst>
              <a:ext uri="{FF2B5EF4-FFF2-40B4-BE49-F238E27FC236}">
                <a16:creationId xmlns:a16="http://schemas.microsoft.com/office/drawing/2014/main" id="{041C18A1-0102-2313-B3F1-A1CCE4881E30}"/>
              </a:ext>
            </a:extLst>
          </p:cNvPr>
          <p:cNvSpPr>
            <a:spLocks noGrp="1"/>
          </p:cNvSpPr>
          <p:nvPr>
            <p:ph sz="quarter" idx="13"/>
          </p:nvPr>
        </p:nvSpPr>
        <p:spPr>
          <a:xfrm>
            <a:off x="312669" y="2432730"/>
            <a:ext cx="10539630" cy="3977640"/>
          </a:xfrm>
        </p:spPr>
        <p:txBody>
          <a:bodyPr>
            <a:normAutofit fontScale="92500" lnSpcReduction="10000"/>
          </a:bodyPr>
          <a:lstStyle/>
          <a:p>
            <a:r>
              <a:rPr lang="fr-FR" sz="2000" dirty="0"/>
              <a:t>La macroéconomie vise une explication du fonctionnement de l'économie à partir de grandeurs économiques globales, les agrégats : le Produit intérieur Brut, les agrégats monétaires, l’inflation, les taux d'intérêt qui sont des grandeurs globales.</a:t>
            </a:r>
          </a:p>
          <a:p>
            <a:r>
              <a:rPr lang="fr-FR" sz="2000" dirty="0"/>
              <a:t>La microéconomique vise à expliquer la formation d’un prix sur un marché grâce à la confrontation de l’offre et de la demande. Pourquoi une personne est au chômage et pourquoi une autre possède un bon salaire. </a:t>
            </a:r>
          </a:p>
          <a:p>
            <a:r>
              <a:rPr lang="fr-FR" sz="2000" dirty="0"/>
              <a:t>La macroéconomie d’inspiration keynésienne s’est souvent centrée sur les facteurs favorisant la croissance afin de lutter contre le chômage et les inégalités. </a:t>
            </a:r>
          </a:p>
        </p:txBody>
      </p:sp>
    </p:spTree>
    <p:extLst>
      <p:ext uri="{BB962C8B-B14F-4D97-AF65-F5344CB8AC3E}">
        <p14:creationId xmlns:p14="http://schemas.microsoft.com/office/powerpoint/2010/main" val="900779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429F3-FA7C-A06A-6BA0-FCAF50DF1DBC}"/>
              </a:ext>
            </a:extLst>
          </p:cNvPr>
          <p:cNvSpPr>
            <a:spLocks noGrp="1"/>
          </p:cNvSpPr>
          <p:nvPr>
            <p:ph type="title"/>
          </p:nvPr>
        </p:nvSpPr>
        <p:spPr/>
        <p:txBody>
          <a:bodyPr/>
          <a:lstStyle/>
          <a:p>
            <a:r>
              <a:rPr lang="fr-FR" dirty="0"/>
              <a:t>Evolution des thèmes d’intérêts</a:t>
            </a:r>
          </a:p>
        </p:txBody>
      </p:sp>
      <p:sp>
        <p:nvSpPr>
          <p:cNvPr id="3" name="Espace réservé du contenu 2">
            <a:extLst>
              <a:ext uri="{FF2B5EF4-FFF2-40B4-BE49-F238E27FC236}">
                <a16:creationId xmlns:a16="http://schemas.microsoft.com/office/drawing/2014/main" id="{476BA307-F38D-769A-EE06-4EAE04D9B5CC}"/>
              </a:ext>
            </a:extLst>
          </p:cNvPr>
          <p:cNvSpPr>
            <a:spLocks noGrp="1"/>
          </p:cNvSpPr>
          <p:nvPr>
            <p:ph sz="quarter" idx="13"/>
          </p:nvPr>
        </p:nvSpPr>
        <p:spPr>
          <a:xfrm>
            <a:off x="333955" y="2441050"/>
            <a:ext cx="11608904" cy="4096910"/>
          </a:xfrm>
        </p:spPr>
        <p:txBody>
          <a:bodyPr>
            <a:normAutofit/>
          </a:bodyPr>
          <a:lstStyle/>
          <a:p>
            <a:r>
              <a:rPr lang="fr-FR" sz="2400" dirty="0"/>
              <a:t>Désormais, il ne s'agit plus uniquement de favoriser la croissance mais de permettre une croissance qui soit également plus respectueuse de l'environnement et qui soit plus inclusive.</a:t>
            </a:r>
          </a:p>
          <a:p>
            <a:r>
              <a:rPr lang="fr-FR" sz="2400" dirty="0"/>
              <a:t>Certains vont même jusqu’à défendre la nécessité de la décroissance…</a:t>
            </a:r>
          </a:p>
          <a:p>
            <a:r>
              <a:rPr lang="fr-FR" dirty="0"/>
              <a:t>Ces questions qui concerne l’ensemble du système économiques sont abordés sous l’angles microéconomique à travers les notions d’incitation (taxe et subvention)</a:t>
            </a:r>
            <a:endParaRPr lang="fr-FR" sz="2400" dirty="0"/>
          </a:p>
          <a:p>
            <a:endParaRPr lang="fr-FR" dirty="0"/>
          </a:p>
        </p:txBody>
      </p:sp>
    </p:spTree>
    <p:extLst>
      <p:ext uri="{BB962C8B-B14F-4D97-AF65-F5344CB8AC3E}">
        <p14:creationId xmlns:p14="http://schemas.microsoft.com/office/powerpoint/2010/main" val="1597903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0D196-C2F3-A889-903C-7F1F958BFF06}"/>
              </a:ext>
            </a:extLst>
          </p:cNvPr>
          <p:cNvSpPr>
            <a:spLocks noGrp="1"/>
          </p:cNvSpPr>
          <p:nvPr>
            <p:ph type="title"/>
          </p:nvPr>
        </p:nvSpPr>
        <p:spPr>
          <a:xfrm>
            <a:off x="521207" y="1536192"/>
            <a:ext cx="11078913" cy="640080"/>
          </a:xfrm>
        </p:spPr>
        <p:txBody>
          <a:bodyPr>
            <a:normAutofit/>
          </a:bodyPr>
          <a:lstStyle/>
          <a:p>
            <a:r>
              <a:rPr lang="fr-FR" dirty="0"/>
              <a:t>Ces approches sont souvent complémentaires</a:t>
            </a:r>
          </a:p>
        </p:txBody>
      </p:sp>
      <p:pic>
        <p:nvPicPr>
          <p:cNvPr id="5" name="Image 4">
            <a:extLst>
              <a:ext uri="{FF2B5EF4-FFF2-40B4-BE49-F238E27FC236}">
                <a16:creationId xmlns:a16="http://schemas.microsoft.com/office/drawing/2014/main" id="{4CFAFDC7-A465-348C-FC26-5AE77B51A279}"/>
              </a:ext>
            </a:extLst>
          </p:cNvPr>
          <p:cNvPicPr>
            <a:picLocks noChangeAspect="1"/>
          </p:cNvPicPr>
          <p:nvPr/>
        </p:nvPicPr>
        <p:blipFill>
          <a:blip r:embed="rId3"/>
          <a:stretch>
            <a:fillRect/>
          </a:stretch>
        </p:blipFill>
        <p:spPr>
          <a:xfrm>
            <a:off x="7107238" y="2350185"/>
            <a:ext cx="4037568" cy="3446180"/>
          </a:xfrm>
          <a:prstGeom prst="rect">
            <a:avLst/>
          </a:prstGeom>
        </p:spPr>
      </p:pic>
      <p:sp>
        <p:nvSpPr>
          <p:cNvPr id="6" name="ZoneTexte 5">
            <a:extLst>
              <a:ext uri="{FF2B5EF4-FFF2-40B4-BE49-F238E27FC236}">
                <a16:creationId xmlns:a16="http://schemas.microsoft.com/office/drawing/2014/main" id="{B821355A-B85F-8AA3-6DC7-AEE3BA373FC4}"/>
              </a:ext>
            </a:extLst>
          </p:cNvPr>
          <p:cNvSpPr txBox="1"/>
          <p:nvPr/>
        </p:nvSpPr>
        <p:spPr>
          <a:xfrm>
            <a:off x="1815353" y="5983941"/>
            <a:ext cx="8041341" cy="383241"/>
          </a:xfrm>
          <a:prstGeom prst="rect">
            <a:avLst/>
          </a:prstGeom>
          <a:noFill/>
        </p:spPr>
        <p:txBody>
          <a:bodyPr wrap="square" rtlCol="0">
            <a:spAutoFit/>
          </a:bodyPr>
          <a:lstStyle/>
          <a:p>
            <a:r>
              <a:rPr lang="fr-FR" dirty="0"/>
              <a:t>Mais peuvent aussi être contradictoires…(Malinvaud)</a:t>
            </a:r>
          </a:p>
        </p:txBody>
      </p:sp>
      <p:sp>
        <p:nvSpPr>
          <p:cNvPr id="8" name="ZoneTexte 7">
            <a:extLst>
              <a:ext uri="{FF2B5EF4-FFF2-40B4-BE49-F238E27FC236}">
                <a16:creationId xmlns:a16="http://schemas.microsoft.com/office/drawing/2014/main" id="{0CBBA7E5-79ED-865A-D9C3-0EB00B8479F1}"/>
              </a:ext>
            </a:extLst>
          </p:cNvPr>
          <p:cNvSpPr txBox="1"/>
          <p:nvPr/>
        </p:nvSpPr>
        <p:spPr>
          <a:xfrm>
            <a:off x="304138" y="2793243"/>
            <a:ext cx="6803100" cy="2862322"/>
          </a:xfrm>
          <a:prstGeom prst="rect">
            <a:avLst/>
          </a:prstGeom>
          <a:noFill/>
        </p:spPr>
        <p:txBody>
          <a:bodyPr wrap="square">
            <a:spAutoFit/>
          </a:bodyPr>
          <a:lstStyle/>
          <a:p>
            <a:r>
              <a:rPr lang="fr-FR" sz="2000" dirty="0"/>
              <a:t>La question de l’équilibre général est résolu par l’efficacité supposé du marché, ce qui est largement discutable. </a:t>
            </a:r>
          </a:p>
          <a:p>
            <a:endParaRPr lang="fr-FR" sz="2000" dirty="0"/>
          </a:p>
          <a:p>
            <a:r>
              <a:rPr lang="fr-FR" sz="2000" dirty="0"/>
              <a:t>La zone de pertinence de la micro est donc l’analyse individuelle. </a:t>
            </a:r>
          </a:p>
          <a:p>
            <a:endParaRPr lang="fr-FR" sz="2000" dirty="0"/>
          </a:p>
          <a:p>
            <a:r>
              <a:rPr lang="fr-FR" sz="2000" dirty="0"/>
              <a:t>Comprendre les enchainements macro à partir de la micro est plus délicat, mais pas impossible dans certains circonstances. </a:t>
            </a:r>
          </a:p>
        </p:txBody>
      </p:sp>
    </p:spTree>
    <p:extLst>
      <p:ext uri="{BB962C8B-B14F-4D97-AF65-F5344CB8AC3E}">
        <p14:creationId xmlns:p14="http://schemas.microsoft.com/office/powerpoint/2010/main" val="321607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77938-A1CB-6245-9DDE-1ACC872D49B2}"/>
              </a:ext>
            </a:extLst>
          </p:cNvPr>
          <p:cNvSpPr>
            <a:spLocks noGrp="1"/>
          </p:cNvSpPr>
          <p:nvPr>
            <p:ph type="title"/>
          </p:nvPr>
        </p:nvSpPr>
        <p:spPr/>
        <p:txBody>
          <a:bodyPr>
            <a:normAutofit fontScale="90000"/>
          </a:bodyPr>
          <a:lstStyle/>
          <a:p>
            <a:r>
              <a:rPr lang="fr-FR" dirty="0"/>
              <a:t>L’analyse économique sert le politique</a:t>
            </a:r>
          </a:p>
        </p:txBody>
      </p:sp>
      <p:sp>
        <p:nvSpPr>
          <p:cNvPr id="3" name="Espace réservé du contenu 2">
            <a:extLst>
              <a:ext uri="{FF2B5EF4-FFF2-40B4-BE49-F238E27FC236}">
                <a16:creationId xmlns:a16="http://schemas.microsoft.com/office/drawing/2014/main" id="{C0327D66-62CA-7101-9D44-3CF6674CE7DA}"/>
              </a:ext>
            </a:extLst>
          </p:cNvPr>
          <p:cNvSpPr>
            <a:spLocks noGrp="1"/>
          </p:cNvSpPr>
          <p:nvPr>
            <p:ph sz="quarter" idx="13"/>
          </p:nvPr>
        </p:nvSpPr>
        <p:spPr>
          <a:xfrm>
            <a:off x="222637" y="2401294"/>
            <a:ext cx="11513488" cy="4377193"/>
          </a:xfrm>
        </p:spPr>
        <p:txBody>
          <a:bodyPr>
            <a:normAutofit fontScale="92500" lnSpcReduction="20000"/>
          </a:bodyPr>
          <a:lstStyle/>
          <a:p>
            <a:r>
              <a:rPr lang="fr-FR" dirty="0"/>
              <a:t>L’analyse éco qu’elle soit micro ou macro doit permettre d’éclairer les responsables politiques. </a:t>
            </a:r>
          </a:p>
          <a:p>
            <a:r>
              <a:rPr lang="fr-FR" dirty="0"/>
              <a:t>Comment réduire le chômage, comment améliorer la compétitivité des entreprises ou de la Nation ? Réduire l’emprunte carbone sans trop pénaliser l’activité économique et/ou accroitre les inégalités.  </a:t>
            </a:r>
          </a:p>
          <a:p>
            <a:r>
              <a:rPr lang="fr-FR" dirty="0"/>
              <a:t>Réduire les couts de production ou favoriser les innovations, il y a des contraintes budgétaire et des coûts d’opportunité? </a:t>
            </a:r>
          </a:p>
          <a:p>
            <a:r>
              <a:rPr lang="fr-FR" dirty="0"/>
              <a:t>L’objectif à court terme étant de fermer l’output-gap et à moyen terme d’augmenter le PIB potentiel… reste le problème de l’écologie.</a:t>
            </a:r>
          </a:p>
        </p:txBody>
      </p:sp>
    </p:spTree>
    <p:extLst>
      <p:ext uri="{BB962C8B-B14F-4D97-AF65-F5344CB8AC3E}">
        <p14:creationId xmlns:p14="http://schemas.microsoft.com/office/powerpoint/2010/main" val="413707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47AD44-8F6E-2B83-77A1-046804B0991E}"/>
              </a:ext>
            </a:extLst>
          </p:cNvPr>
          <p:cNvSpPr>
            <a:spLocks noGrp="1"/>
          </p:cNvSpPr>
          <p:nvPr>
            <p:ph type="title"/>
          </p:nvPr>
        </p:nvSpPr>
        <p:spPr>
          <a:xfrm>
            <a:off x="539496" y="817734"/>
            <a:ext cx="10479584" cy="640080"/>
          </a:xfrm>
        </p:spPr>
        <p:txBody>
          <a:bodyPr>
            <a:normAutofit fontScale="90000"/>
          </a:bodyPr>
          <a:lstStyle/>
          <a:p>
            <a:r>
              <a:rPr lang="fr-FR" dirty="0"/>
              <a:t>La loi de l’offre et de la demande : </a:t>
            </a:r>
            <a:br>
              <a:rPr lang="fr-FR" dirty="0"/>
            </a:br>
            <a:r>
              <a:rPr lang="fr-FR" dirty="0"/>
              <a:t>une illustration graphique (1)</a:t>
            </a:r>
          </a:p>
        </p:txBody>
      </p:sp>
      <p:cxnSp>
        <p:nvCxnSpPr>
          <p:cNvPr id="17" name="Connecteur droit avec flèche 16">
            <a:extLst>
              <a:ext uri="{FF2B5EF4-FFF2-40B4-BE49-F238E27FC236}">
                <a16:creationId xmlns:a16="http://schemas.microsoft.com/office/drawing/2014/main" id="{B3DC21CD-5900-CDB3-3050-7DE3C80024AF}"/>
              </a:ext>
            </a:extLst>
          </p:cNvPr>
          <p:cNvCxnSpPr>
            <a:cxnSpLocks/>
          </p:cNvCxnSpPr>
          <p:nvPr/>
        </p:nvCxnSpPr>
        <p:spPr>
          <a:xfrm>
            <a:off x="2547257" y="6074229"/>
            <a:ext cx="5215812" cy="84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CB6C61CC-5AEB-428F-7F41-5358FBCBB5FA}"/>
              </a:ext>
            </a:extLst>
          </p:cNvPr>
          <p:cNvCxnSpPr>
            <a:cxnSpLocks/>
          </p:cNvCxnSpPr>
          <p:nvPr/>
        </p:nvCxnSpPr>
        <p:spPr>
          <a:xfrm flipV="1">
            <a:off x="2699657" y="2621902"/>
            <a:ext cx="0" cy="3604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ZoneTexte 19">
            <a:extLst>
              <a:ext uri="{FF2B5EF4-FFF2-40B4-BE49-F238E27FC236}">
                <a16:creationId xmlns:a16="http://schemas.microsoft.com/office/drawing/2014/main" id="{2C948575-38CC-4265-4BAC-E002AE22D5CA}"/>
              </a:ext>
            </a:extLst>
          </p:cNvPr>
          <p:cNvSpPr txBox="1"/>
          <p:nvPr/>
        </p:nvSpPr>
        <p:spPr>
          <a:xfrm>
            <a:off x="7364683" y="6258895"/>
            <a:ext cx="1259631" cy="369332"/>
          </a:xfrm>
          <a:prstGeom prst="rect">
            <a:avLst/>
          </a:prstGeom>
          <a:noFill/>
        </p:spPr>
        <p:txBody>
          <a:bodyPr wrap="square" rtlCol="0">
            <a:spAutoFit/>
          </a:bodyPr>
          <a:lstStyle/>
          <a:p>
            <a:r>
              <a:rPr lang="fr-FR" dirty="0"/>
              <a:t>Quantité</a:t>
            </a:r>
          </a:p>
        </p:txBody>
      </p:sp>
      <p:sp>
        <p:nvSpPr>
          <p:cNvPr id="21" name="ZoneTexte 20">
            <a:extLst>
              <a:ext uri="{FF2B5EF4-FFF2-40B4-BE49-F238E27FC236}">
                <a16:creationId xmlns:a16="http://schemas.microsoft.com/office/drawing/2014/main" id="{5E046219-103F-6840-B946-C8EB89262EC1}"/>
              </a:ext>
            </a:extLst>
          </p:cNvPr>
          <p:cNvSpPr txBox="1"/>
          <p:nvPr/>
        </p:nvSpPr>
        <p:spPr>
          <a:xfrm>
            <a:off x="1313467" y="3212457"/>
            <a:ext cx="1259631" cy="369332"/>
          </a:xfrm>
          <a:prstGeom prst="rect">
            <a:avLst/>
          </a:prstGeom>
          <a:noFill/>
        </p:spPr>
        <p:txBody>
          <a:bodyPr wrap="square" rtlCol="0">
            <a:spAutoFit/>
          </a:bodyPr>
          <a:lstStyle/>
          <a:p>
            <a:r>
              <a:rPr lang="fr-FR" dirty="0"/>
              <a:t>Prix</a:t>
            </a:r>
          </a:p>
        </p:txBody>
      </p:sp>
      <p:sp>
        <p:nvSpPr>
          <p:cNvPr id="24" name="Ellipse 23">
            <a:extLst>
              <a:ext uri="{FF2B5EF4-FFF2-40B4-BE49-F238E27FC236}">
                <a16:creationId xmlns:a16="http://schemas.microsoft.com/office/drawing/2014/main" id="{8C6D5677-BD8F-88CC-4454-C35DD7FCEE36}"/>
              </a:ext>
            </a:extLst>
          </p:cNvPr>
          <p:cNvSpPr/>
          <p:nvPr/>
        </p:nvSpPr>
        <p:spPr>
          <a:xfrm>
            <a:off x="3340359" y="5626359"/>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1F00199B-2579-B96B-192A-5153F208C1AF}"/>
              </a:ext>
            </a:extLst>
          </p:cNvPr>
          <p:cNvSpPr/>
          <p:nvPr/>
        </p:nvSpPr>
        <p:spPr>
          <a:xfrm>
            <a:off x="3698033" y="5386873"/>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9D45E8E8-E653-3670-BCB6-073E88703AA8}"/>
              </a:ext>
            </a:extLst>
          </p:cNvPr>
          <p:cNvSpPr/>
          <p:nvPr/>
        </p:nvSpPr>
        <p:spPr>
          <a:xfrm>
            <a:off x="4027714" y="5128726"/>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BDAC06FF-656C-21EE-08AF-A0719D1D694D}"/>
              </a:ext>
            </a:extLst>
          </p:cNvPr>
          <p:cNvSpPr/>
          <p:nvPr/>
        </p:nvSpPr>
        <p:spPr>
          <a:xfrm>
            <a:off x="4419600" y="4835497"/>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A9610230-B3B6-95F6-B954-3CAA5372AF72}"/>
              </a:ext>
            </a:extLst>
          </p:cNvPr>
          <p:cNvSpPr/>
          <p:nvPr/>
        </p:nvSpPr>
        <p:spPr>
          <a:xfrm>
            <a:off x="4830147" y="4587551"/>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01FD617E-08C2-FBF2-6965-4F8846302975}"/>
              </a:ext>
            </a:extLst>
          </p:cNvPr>
          <p:cNvSpPr/>
          <p:nvPr/>
        </p:nvSpPr>
        <p:spPr>
          <a:xfrm>
            <a:off x="5172737" y="4214327"/>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F3BE58D3-BF51-EB5E-4670-99D29867A0EA}"/>
              </a:ext>
            </a:extLst>
          </p:cNvPr>
          <p:cNvSpPr/>
          <p:nvPr/>
        </p:nvSpPr>
        <p:spPr>
          <a:xfrm>
            <a:off x="5528387" y="4139683"/>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2DD2DC2B-01E6-C755-70A8-9D24E61C6199}"/>
              </a:ext>
            </a:extLst>
          </p:cNvPr>
          <p:cNvSpPr/>
          <p:nvPr/>
        </p:nvSpPr>
        <p:spPr>
          <a:xfrm>
            <a:off x="5848738" y="3909528"/>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4D336159-DE68-8C04-60C7-BC9F53DB0116}"/>
              </a:ext>
            </a:extLst>
          </p:cNvPr>
          <p:cNvSpPr/>
          <p:nvPr/>
        </p:nvSpPr>
        <p:spPr>
          <a:xfrm>
            <a:off x="5726880" y="4065039"/>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D1AF7665-6B6E-72A8-8513-3C56EB450B14}"/>
              </a:ext>
            </a:extLst>
          </p:cNvPr>
          <p:cNvSpPr/>
          <p:nvPr/>
        </p:nvSpPr>
        <p:spPr>
          <a:xfrm>
            <a:off x="6140537" y="3517208"/>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CAE9AE08-E177-A9F3-9607-62222267FAC3}"/>
              </a:ext>
            </a:extLst>
          </p:cNvPr>
          <p:cNvSpPr/>
          <p:nvPr/>
        </p:nvSpPr>
        <p:spPr>
          <a:xfrm>
            <a:off x="6483220" y="3464339"/>
            <a:ext cx="45719" cy="746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8A2240E9-E704-F9AF-3DF3-0B7DE57DD3F8}"/>
              </a:ext>
            </a:extLst>
          </p:cNvPr>
          <p:cNvSpPr/>
          <p:nvPr/>
        </p:nvSpPr>
        <p:spPr>
          <a:xfrm flipV="1">
            <a:off x="2954268" y="3068899"/>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BB802CDA-F842-00DF-1FD5-347E38177FF9}"/>
              </a:ext>
            </a:extLst>
          </p:cNvPr>
          <p:cNvSpPr/>
          <p:nvPr/>
        </p:nvSpPr>
        <p:spPr>
          <a:xfrm flipV="1">
            <a:off x="3455339" y="3183977"/>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4FA79FEE-2BEA-E631-0581-797EA49745C6}"/>
              </a:ext>
            </a:extLst>
          </p:cNvPr>
          <p:cNvSpPr/>
          <p:nvPr/>
        </p:nvSpPr>
        <p:spPr>
          <a:xfrm flipV="1">
            <a:off x="3547795" y="3598756"/>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741F2E28-4F1E-792A-5E90-903144CD454E}"/>
              </a:ext>
            </a:extLst>
          </p:cNvPr>
          <p:cNvSpPr/>
          <p:nvPr/>
        </p:nvSpPr>
        <p:spPr>
          <a:xfrm flipV="1">
            <a:off x="3867619" y="3649387"/>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A9E73670-B7DC-5E19-2F4A-F3324835743C}"/>
              </a:ext>
            </a:extLst>
          </p:cNvPr>
          <p:cNvSpPr/>
          <p:nvPr/>
        </p:nvSpPr>
        <p:spPr>
          <a:xfrm flipV="1">
            <a:off x="4027713" y="3901313"/>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762DCDE4-F3D0-9C61-6C31-F74FBFBF2096}"/>
              </a:ext>
            </a:extLst>
          </p:cNvPr>
          <p:cNvSpPr/>
          <p:nvPr/>
        </p:nvSpPr>
        <p:spPr>
          <a:xfrm flipV="1">
            <a:off x="4348177" y="4102361"/>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9283473D-B9BB-3C9C-4C29-54FC085C516C}"/>
              </a:ext>
            </a:extLst>
          </p:cNvPr>
          <p:cNvSpPr/>
          <p:nvPr/>
        </p:nvSpPr>
        <p:spPr>
          <a:xfrm flipV="1">
            <a:off x="4700172" y="4270310"/>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78FADE1E-96AE-9D39-E8CF-7EC616FD0AEB}"/>
              </a:ext>
            </a:extLst>
          </p:cNvPr>
          <p:cNvSpPr/>
          <p:nvPr/>
        </p:nvSpPr>
        <p:spPr>
          <a:xfrm flipV="1">
            <a:off x="5172737" y="4571564"/>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72ECEA51-02D3-4517-29BC-BBA29D8738E6}"/>
              </a:ext>
            </a:extLst>
          </p:cNvPr>
          <p:cNvSpPr/>
          <p:nvPr/>
        </p:nvSpPr>
        <p:spPr>
          <a:xfrm flipV="1">
            <a:off x="4852572" y="4422710"/>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1295C2DF-D8BD-1DAE-8A5B-D8D5C8DE5A2E}"/>
              </a:ext>
            </a:extLst>
          </p:cNvPr>
          <p:cNvSpPr/>
          <p:nvPr/>
        </p:nvSpPr>
        <p:spPr>
          <a:xfrm flipV="1">
            <a:off x="5482668" y="4897575"/>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3060A482-A4EC-300B-8BFC-5A70C96D00B1}"/>
              </a:ext>
            </a:extLst>
          </p:cNvPr>
          <p:cNvSpPr/>
          <p:nvPr/>
        </p:nvSpPr>
        <p:spPr>
          <a:xfrm flipV="1">
            <a:off x="6653944" y="5550935"/>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A3CA6094-D504-E1FF-E82E-8B1FEBE248AF}"/>
              </a:ext>
            </a:extLst>
          </p:cNvPr>
          <p:cNvSpPr/>
          <p:nvPr/>
        </p:nvSpPr>
        <p:spPr>
          <a:xfrm flipV="1">
            <a:off x="6984793" y="5731327"/>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8E7A58D9-2D15-F002-3E10-3E5F48FF3CF0}"/>
              </a:ext>
            </a:extLst>
          </p:cNvPr>
          <p:cNvSpPr/>
          <p:nvPr/>
        </p:nvSpPr>
        <p:spPr>
          <a:xfrm flipV="1">
            <a:off x="6460360" y="5433095"/>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891DF136-1107-EF6C-8872-8691EC318458}"/>
              </a:ext>
            </a:extLst>
          </p:cNvPr>
          <p:cNvSpPr/>
          <p:nvPr/>
        </p:nvSpPr>
        <p:spPr>
          <a:xfrm flipV="1">
            <a:off x="7318964" y="5840963"/>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F83972BE-FBF0-E981-7D1F-575C72322908}"/>
              </a:ext>
            </a:extLst>
          </p:cNvPr>
          <p:cNvSpPr/>
          <p:nvPr/>
        </p:nvSpPr>
        <p:spPr>
          <a:xfrm flipV="1">
            <a:off x="5909177" y="5057967"/>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F9C420D5-6739-A250-1FDF-629CD0753888}"/>
              </a:ext>
            </a:extLst>
          </p:cNvPr>
          <p:cNvSpPr/>
          <p:nvPr/>
        </p:nvSpPr>
        <p:spPr>
          <a:xfrm flipV="1">
            <a:off x="6155283" y="5218920"/>
            <a:ext cx="45719" cy="77756"/>
          </a:xfrm>
          <a:prstGeom prst="ellipse">
            <a:avLst/>
          </a:prstGeom>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08A0B440-4C9F-4B01-8B2E-755F1AE27FCD}"/>
              </a:ext>
            </a:extLst>
          </p:cNvPr>
          <p:cNvCxnSpPr>
            <a:cxnSpLocks/>
          </p:cNvCxnSpPr>
          <p:nvPr/>
        </p:nvCxnSpPr>
        <p:spPr>
          <a:xfrm flipV="1">
            <a:off x="3116424" y="2882723"/>
            <a:ext cx="4133462" cy="2926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BB1F75A0-7494-7E06-FFE7-7357CCFA621C}"/>
              </a:ext>
            </a:extLst>
          </p:cNvPr>
          <p:cNvCxnSpPr>
            <a:cxnSpLocks/>
          </p:cNvCxnSpPr>
          <p:nvPr/>
        </p:nvCxnSpPr>
        <p:spPr>
          <a:xfrm>
            <a:off x="2869327" y="3068899"/>
            <a:ext cx="4567171" cy="3005330"/>
          </a:xfrm>
          <a:prstGeom prst="line">
            <a:avLst/>
          </a:prstGeom>
        </p:spPr>
        <p:style>
          <a:lnRef idx="1">
            <a:schemeClr val="accent1"/>
          </a:lnRef>
          <a:fillRef idx="0">
            <a:schemeClr val="accent1"/>
          </a:fillRef>
          <a:effectRef idx="0">
            <a:schemeClr val="accent1"/>
          </a:effectRef>
          <a:fontRef idx="minor">
            <a:schemeClr val="tx1"/>
          </a:fontRef>
        </p:style>
      </p:cxnSp>
      <p:sp>
        <p:nvSpPr>
          <p:cNvPr id="60" name="ZoneTexte 59">
            <a:extLst>
              <a:ext uri="{FF2B5EF4-FFF2-40B4-BE49-F238E27FC236}">
                <a16:creationId xmlns:a16="http://schemas.microsoft.com/office/drawing/2014/main" id="{3F4085AC-207A-D7C5-2C6D-11C50D26F982}"/>
              </a:ext>
            </a:extLst>
          </p:cNvPr>
          <p:cNvSpPr txBox="1"/>
          <p:nvPr/>
        </p:nvSpPr>
        <p:spPr>
          <a:xfrm>
            <a:off x="7436498" y="2771192"/>
            <a:ext cx="1073019" cy="369332"/>
          </a:xfrm>
          <a:prstGeom prst="rect">
            <a:avLst/>
          </a:prstGeom>
          <a:noFill/>
        </p:spPr>
        <p:txBody>
          <a:bodyPr wrap="square" rtlCol="0">
            <a:spAutoFit/>
          </a:bodyPr>
          <a:lstStyle/>
          <a:p>
            <a:r>
              <a:rPr lang="fr-FR" dirty="0"/>
              <a:t>Offre</a:t>
            </a:r>
          </a:p>
        </p:txBody>
      </p:sp>
      <p:sp>
        <p:nvSpPr>
          <p:cNvPr id="61" name="ZoneTexte 60">
            <a:extLst>
              <a:ext uri="{FF2B5EF4-FFF2-40B4-BE49-F238E27FC236}">
                <a16:creationId xmlns:a16="http://schemas.microsoft.com/office/drawing/2014/main" id="{727EE4AD-0838-D971-B424-D147E53BC2C6}"/>
              </a:ext>
            </a:extLst>
          </p:cNvPr>
          <p:cNvSpPr txBox="1"/>
          <p:nvPr/>
        </p:nvSpPr>
        <p:spPr>
          <a:xfrm>
            <a:off x="7557794" y="5731327"/>
            <a:ext cx="1903445" cy="369332"/>
          </a:xfrm>
          <a:prstGeom prst="rect">
            <a:avLst/>
          </a:prstGeom>
          <a:noFill/>
        </p:spPr>
        <p:txBody>
          <a:bodyPr wrap="square" rtlCol="0">
            <a:spAutoFit/>
          </a:bodyPr>
          <a:lstStyle/>
          <a:p>
            <a:r>
              <a:rPr lang="fr-FR" dirty="0"/>
              <a:t>Demande</a:t>
            </a:r>
          </a:p>
        </p:txBody>
      </p:sp>
      <p:cxnSp>
        <p:nvCxnSpPr>
          <p:cNvPr id="64" name="Connecteur droit 63">
            <a:extLst>
              <a:ext uri="{FF2B5EF4-FFF2-40B4-BE49-F238E27FC236}">
                <a16:creationId xmlns:a16="http://schemas.microsoft.com/office/drawing/2014/main" id="{2073B8E6-F711-2454-B56D-808A2C1127BC}"/>
              </a:ext>
            </a:extLst>
          </p:cNvPr>
          <p:cNvCxnSpPr/>
          <p:nvPr/>
        </p:nvCxnSpPr>
        <p:spPr>
          <a:xfrm>
            <a:off x="5017579" y="4500466"/>
            <a:ext cx="0" cy="160019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Connecteur droit 64">
            <a:extLst>
              <a:ext uri="{FF2B5EF4-FFF2-40B4-BE49-F238E27FC236}">
                <a16:creationId xmlns:a16="http://schemas.microsoft.com/office/drawing/2014/main" id="{FFD46EE5-E51A-7B6B-DAC5-DCAAE2D9B4D6}"/>
              </a:ext>
            </a:extLst>
          </p:cNvPr>
          <p:cNvCxnSpPr>
            <a:cxnSpLocks/>
          </p:cNvCxnSpPr>
          <p:nvPr/>
        </p:nvCxnSpPr>
        <p:spPr>
          <a:xfrm>
            <a:off x="2699657" y="4461588"/>
            <a:ext cx="2317922" cy="1623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ZoneTexte 68">
            <a:extLst>
              <a:ext uri="{FF2B5EF4-FFF2-40B4-BE49-F238E27FC236}">
                <a16:creationId xmlns:a16="http://schemas.microsoft.com/office/drawing/2014/main" id="{A998EFE7-9E95-EE66-3450-B63125130463}"/>
              </a:ext>
            </a:extLst>
          </p:cNvPr>
          <p:cNvSpPr txBox="1"/>
          <p:nvPr/>
        </p:nvSpPr>
        <p:spPr>
          <a:xfrm>
            <a:off x="2219808" y="4282003"/>
            <a:ext cx="431528" cy="369332"/>
          </a:xfrm>
          <a:prstGeom prst="rect">
            <a:avLst/>
          </a:prstGeom>
          <a:noFill/>
        </p:spPr>
        <p:txBody>
          <a:bodyPr wrap="none" rtlCol="0">
            <a:spAutoFit/>
          </a:bodyPr>
          <a:lstStyle/>
          <a:p>
            <a:r>
              <a:rPr lang="fr-FR" b="1" dirty="0">
                <a:solidFill>
                  <a:srgbClr val="FF0000"/>
                </a:solidFill>
              </a:rPr>
              <a:t>P*</a:t>
            </a:r>
          </a:p>
        </p:txBody>
      </p:sp>
      <p:sp>
        <p:nvSpPr>
          <p:cNvPr id="70" name="ZoneTexte 69">
            <a:extLst>
              <a:ext uri="{FF2B5EF4-FFF2-40B4-BE49-F238E27FC236}">
                <a16:creationId xmlns:a16="http://schemas.microsoft.com/office/drawing/2014/main" id="{F63ECA91-A72E-BA9D-34D9-2571EEF4F683}"/>
              </a:ext>
            </a:extLst>
          </p:cNvPr>
          <p:cNvSpPr txBox="1"/>
          <p:nvPr/>
        </p:nvSpPr>
        <p:spPr>
          <a:xfrm>
            <a:off x="4852741" y="6151985"/>
            <a:ext cx="465192" cy="369332"/>
          </a:xfrm>
          <a:prstGeom prst="rect">
            <a:avLst/>
          </a:prstGeom>
          <a:noFill/>
        </p:spPr>
        <p:txBody>
          <a:bodyPr wrap="none" rtlCol="0">
            <a:spAutoFit/>
          </a:bodyPr>
          <a:lstStyle/>
          <a:p>
            <a:r>
              <a:rPr lang="fr-FR" b="1" dirty="0">
                <a:solidFill>
                  <a:srgbClr val="FF0000"/>
                </a:solidFill>
              </a:rPr>
              <a:t>Q*</a:t>
            </a:r>
          </a:p>
        </p:txBody>
      </p:sp>
    </p:spTree>
    <p:extLst>
      <p:ext uri="{BB962C8B-B14F-4D97-AF65-F5344CB8AC3E}">
        <p14:creationId xmlns:p14="http://schemas.microsoft.com/office/powerpoint/2010/main" val="5414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heel(1)">
                                      <p:cBhvr>
                                        <p:cTn id="53" dur="2000"/>
                                        <p:tgtEl>
                                          <p:spTgt spid="35"/>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heel(1)">
                                      <p:cBhvr>
                                        <p:cTn id="56" dur="2000"/>
                                        <p:tgtEl>
                                          <p:spTgt spid="36"/>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heel(1)">
                                      <p:cBhvr>
                                        <p:cTn id="59" dur="2000"/>
                                        <p:tgtEl>
                                          <p:spTgt spid="37"/>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heel(1)">
                                      <p:cBhvr>
                                        <p:cTn id="62" dur="2000"/>
                                        <p:tgtEl>
                                          <p:spTgt spid="38"/>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heel(1)">
                                      <p:cBhvr>
                                        <p:cTn id="65" dur="2000"/>
                                        <p:tgtEl>
                                          <p:spTgt spid="39"/>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heel(1)">
                                      <p:cBhvr>
                                        <p:cTn id="68" dur="2000"/>
                                        <p:tgtEl>
                                          <p:spTgt spid="40"/>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heel(1)">
                                      <p:cBhvr>
                                        <p:cTn id="71" dur="2000"/>
                                        <p:tgtEl>
                                          <p:spTgt spid="41"/>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heel(1)">
                                      <p:cBhvr>
                                        <p:cTn id="74" dur="2000"/>
                                        <p:tgtEl>
                                          <p:spTgt spid="42"/>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heel(1)">
                                      <p:cBhvr>
                                        <p:cTn id="77" dur="2000"/>
                                        <p:tgtEl>
                                          <p:spTgt spid="43"/>
                                        </p:tgtEl>
                                      </p:cBhvr>
                                    </p:animEffect>
                                  </p:childTnLst>
                                </p:cTn>
                              </p:par>
                              <p:par>
                                <p:cTn id="78" presetID="21" presetClass="entr" presetSubtype="1"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heel(1)">
                                      <p:cBhvr>
                                        <p:cTn id="80" dur="2000"/>
                                        <p:tgtEl>
                                          <p:spTgt spid="44"/>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heel(1)">
                                      <p:cBhvr>
                                        <p:cTn id="83" dur="2000"/>
                                        <p:tgtEl>
                                          <p:spTgt spid="45"/>
                                        </p:tgtEl>
                                      </p:cBhvr>
                                    </p:animEffect>
                                  </p:childTnLst>
                                </p:cTn>
                              </p:par>
                              <p:par>
                                <p:cTn id="84" presetID="21" presetClass="entr" presetSubtype="1"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heel(1)">
                                      <p:cBhvr>
                                        <p:cTn id="86" dur="2000"/>
                                        <p:tgtEl>
                                          <p:spTgt spid="46"/>
                                        </p:tgtEl>
                                      </p:cBhvr>
                                    </p:animEffect>
                                  </p:childTnLst>
                                </p:cTn>
                              </p:par>
                              <p:par>
                                <p:cTn id="87" presetID="21" presetClass="entr" presetSubtype="1"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wheel(1)">
                                      <p:cBhvr>
                                        <p:cTn id="89" dur="2000"/>
                                        <p:tgtEl>
                                          <p:spTgt spid="47"/>
                                        </p:tgtEl>
                                      </p:cBhvr>
                                    </p:animEffect>
                                  </p:childTnLst>
                                </p:cTn>
                              </p:par>
                              <p:par>
                                <p:cTn id="90" presetID="21" presetClass="entr" presetSubtype="1"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heel(1)">
                                      <p:cBhvr>
                                        <p:cTn id="92" dur="2000"/>
                                        <p:tgtEl>
                                          <p:spTgt spid="48"/>
                                        </p:tgtEl>
                                      </p:cBhvr>
                                    </p:animEffect>
                                  </p:childTnLst>
                                </p:cTn>
                              </p:par>
                              <p:par>
                                <p:cTn id="93" presetID="21" presetClass="entr" presetSubtype="1"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heel(1)">
                                      <p:cBhvr>
                                        <p:cTn id="95" dur="2000"/>
                                        <p:tgtEl>
                                          <p:spTgt spid="49"/>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heel(1)">
                                      <p:cBhvr>
                                        <p:cTn id="98" dur="2000"/>
                                        <p:tgtEl>
                                          <p:spTgt spid="50"/>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1000"/>
                                        <p:tgtEl>
                                          <p:spTgt spid="52"/>
                                        </p:tgtEl>
                                      </p:cBhvr>
                                    </p:animEffect>
                                    <p:anim calcmode="lin" valueType="num">
                                      <p:cBhvr>
                                        <p:cTn id="104" dur="1000" fill="hold"/>
                                        <p:tgtEl>
                                          <p:spTgt spid="52"/>
                                        </p:tgtEl>
                                        <p:attrNameLst>
                                          <p:attrName>ppt_x</p:attrName>
                                        </p:attrNameLst>
                                      </p:cBhvr>
                                      <p:tavLst>
                                        <p:tav tm="0">
                                          <p:val>
                                            <p:strVal val="#ppt_x"/>
                                          </p:val>
                                        </p:tav>
                                        <p:tav tm="100000">
                                          <p:val>
                                            <p:strVal val="#ppt_x"/>
                                          </p:val>
                                        </p:tav>
                                      </p:tavLst>
                                    </p:anim>
                                    <p:anim calcmode="lin" valueType="num">
                                      <p:cBhvr>
                                        <p:cTn id="10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wipe(down)">
                                      <p:cBhvr>
                                        <p:cTn id="110" dur="500"/>
                                        <p:tgtEl>
                                          <p:spTgt spid="55"/>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barn(inVertical)">
                                      <p:cBhvr>
                                        <p:cTn id="115" dur="500"/>
                                        <p:tgtEl>
                                          <p:spTgt spid="60"/>
                                        </p:tgtEl>
                                      </p:cBhvr>
                                    </p:animEffect>
                                  </p:childTnLst>
                                </p:cTn>
                              </p:par>
                              <p:par>
                                <p:cTn id="116" presetID="42" presetClass="entr" presetSubtype="0" fill="hold" grpId="0" nodeType="with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fade">
                                      <p:cBhvr>
                                        <p:cTn id="118" dur="1000"/>
                                        <p:tgtEl>
                                          <p:spTgt spid="61"/>
                                        </p:tgtEl>
                                      </p:cBhvr>
                                    </p:animEffect>
                                    <p:anim calcmode="lin" valueType="num">
                                      <p:cBhvr>
                                        <p:cTn id="119" dur="1000" fill="hold"/>
                                        <p:tgtEl>
                                          <p:spTgt spid="61"/>
                                        </p:tgtEl>
                                        <p:attrNameLst>
                                          <p:attrName>ppt_x</p:attrName>
                                        </p:attrNameLst>
                                      </p:cBhvr>
                                      <p:tavLst>
                                        <p:tav tm="0">
                                          <p:val>
                                            <p:strVal val="#ppt_x"/>
                                          </p:val>
                                        </p:tav>
                                        <p:tav tm="100000">
                                          <p:val>
                                            <p:strVal val="#ppt_x"/>
                                          </p:val>
                                        </p:tav>
                                      </p:tavLst>
                                    </p:anim>
                                    <p:anim calcmode="lin" valueType="num">
                                      <p:cBhvr>
                                        <p:cTn id="12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nodeType="click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randombar(horizontal)">
                                      <p:cBhvr>
                                        <p:cTn id="125" dur="500"/>
                                        <p:tgtEl>
                                          <p:spTgt spid="64"/>
                                        </p:tgtEl>
                                      </p:cBhvr>
                                    </p:animEffect>
                                  </p:childTnLst>
                                </p:cTn>
                              </p:par>
                              <p:par>
                                <p:cTn id="126" presetID="14" presetClass="entr" presetSubtype="10" fill="hold" nodeType="withEffect">
                                  <p:stCondLst>
                                    <p:cond delay="0"/>
                                  </p:stCondLst>
                                  <p:childTnLst>
                                    <p:set>
                                      <p:cBhvr>
                                        <p:cTn id="127" dur="1" fill="hold">
                                          <p:stCondLst>
                                            <p:cond delay="0"/>
                                          </p:stCondLst>
                                        </p:cTn>
                                        <p:tgtEl>
                                          <p:spTgt spid="65"/>
                                        </p:tgtEl>
                                        <p:attrNameLst>
                                          <p:attrName>style.visibility</p:attrName>
                                        </p:attrNameLst>
                                      </p:cBhvr>
                                      <p:to>
                                        <p:strVal val="visible"/>
                                      </p:to>
                                    </p:set>
                                    <p:animEffect transition="in" filter="randombar(horizontal)">
                                      <p:cBhvr>
                                        <p:cTn id="128" dur="500"/>
                                        <p:tgtEl>
                                          <p:spTgt spid="6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fade">
                                      <p:cBhvr>
                                        <p:cTn id="133" dur="500"/>
                                        <p:tgtEl>
                                          <p:spTgt spid="6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fade">
                                      <p:cBhvr>
                                        <p:cTn id="13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60" grpId="0"/>
      <p:bldP spid="61"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B7A31C-8D89-652F-7698-7FE062FD2FF6}"/>
              </a:ext>
            </a:extLst>
          </p:cNvPr>
          <p:cNvSpPr>
            <a:spLocks noGrp="1"/>
          </p:cNvSpPr>
          <p:nvPr>
            <p:ph type="title"/>
          </p:nvPr>
        </p:nvSpPr>
        <p:spPr>
          <a:xfrm>
            <a:off x="521207" y="1536192"/>
            <a:ext cx="11142055" cy="640080"/>
          </a:xfrm>
        </p:spPr>
        <p:txBody>
          <a:bodyPr>
            <a:normAutofit fontScale="90000"/>
          </a:bodyPr>
          <a:lstStyle/>
          <a:p>
            <a:r>
              <a:rPr lang="fr-FR" dirty="0"/>
              <a:t>La loi de l’offre et de la demande, </a:t>
            </a:r>
            <a:br>
              <a:rPr lang="fr-FR" dirty="0"/>
            </a:br>
            <a:r>
              <a:rPr lang="fr-FR" dirty="0"/>
              <a:t>une illustration graphique (2) : choc d’offre et de demande</a:t>
            </a:r>
          </a:p>
        </p:txBody>
      </p:sp>
      <p:cxnSp>
        <p:nvCxnSpPr>
          <p:cNvPr id="4" name="Connecteur droit avec flèche 3">
            <a:extLst>
              <a:ext uri="{FF2B5EF4-FFF2-40B4-BE49-F238E27FC236}">
                <a16:creationId xmlns:a16="http://schemas.microsoft.com/office/drawing/2014/main" id="{A096B2B7-811F-C97F-03E7-951E1F4D32A7}"/>
              </a:ext>
            </a:extLst>
          </p:cNvPr>
          <p:cNvCxnSpPr>
            <a:cxnSpLocks/>
          </p:cNvCxnSpPr>
          <p:nvPr/>
        </p:nvCxnSpPr>
        <p:spPr>
          <a:xfrm>
            <a:off x="2623457" y="6149212"/>
            <a:ext cx="5215812" cy="84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Connecteur droit avec flèche 4">
            <a:extLst>
              <a:ext uri="{FF2B5EF4-FFF2-40B4-BE49-F238E27FC236}">
                <a16:creationId xmlns:a16="http://schemas.microsoft.com/office/drawing/2014/main" id="{8AACD032-1BED-D693-07E7-2BC9E38EC1AD}"/>
              </a:ext>
            </a:extLst>
          </p:cNvPr>
          <p:cNvCxnSpPr>
            <a:cxnSpLocks/>
          </p:cNvCxnSpPr>
          <p:nvPr/>
        </p:nvCxnSpPr>
        <p:spPr>
          <a:xfrm flipV="1">
            <a:off x="2699657" y="2621902"/>
            <a:ext cx="0" cy="3604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7AB4B7E5-483D-C99B-7209-0F3E528C3ECD}"/>
              </a:ext>
            </a:extLst>
          </p:cNvPr>
          <p:cNvSpPr txBox="1"/>
          <p:nvPr/>
        </p:nvSpPr>
        <p:spPr>
          <a:xfrm>
            <a:off x="1716076" y="2680194"/>
            <a:ext cx="1259631" cy="369332"/>
          </a:xfrm>
          <a:prstGeom prst="rect">
            <a:avLst/>
          </a:prstGeom>
          <a:noFill/>
        </p:spPr>
        <p:txBody>
          <a:bodyPr wrap="square" rtlCol="0">
            <a:spAutoFit/>
          </a:bodyPr>
          <a:lstStyle/>
          <a:p>
            <a:r>
              <a:rPr lang="fr-FR" dirty="0"/>
              <a:t>Prix</a:t>
            </a:r>
          </a:p>
        </p:txBody>
      </p:sp>
      <p:sp>
        <p:nvSpPr>
          <p:cNvPr id="7" name="ZoneTexte 6">
            <a:extLst>
              <a:ext uri="{FF2B5EF4-FFF2-40B4-BE49-F238E27FC236}">
                <a16:creationId xmlns:a16="http://schemas.microsoft.com/office/drawing/2014/main" id="{D6CEBB8C-8A95-D9C9-6255-25C4EDEB5264}"/>
              </a:ext>
            </a:extLst>
          </p:cNvPr>
          <p:cNvSpPr txBox="1"/>
          <p:nvPr/>
        </p:nvSpPr>
        <p:spPr>
          <a:xfrm>
            <a:off x="7364683" y="6258895"/>
            <a:ext cx="1259631" cy="369332"/>
          </a:xfrm>
          <a:prstGeom prst="rect">
            <a:avLst/>
          </a:prstGeom>
          <a:noFill/>
        </p:spPr>
        <p:txBody>
          <a:bodyPr wrap="square" rtlCol="0">
            <a:spAutoFit/>
          </a:bodyPr>
          <a:lstStyle/>
          <a:p>
            <a:r>
              <a:rPr lang="fr-FR" dirty="0"/>
              <a:t>Quantité</a:t>
            </a:r>
          </a:p>
        </p:txBody>
      </p:sp>
      <p:cxnSp>
        <p:nvCxnSpPr>
          <p:cNvPr id="8" name="Connecteur droit 7">
            <a:extLst>
              <a:ext uri="{FF2B5EF4-FFF2-40B4-BE49-F238E27FC236}">
                <a16:creationId xmlns:a16="http://schemas.microsoft.com/office/drawing/2014/main" id="{802D7489-849B-3203-D6EA-D87139081084}"/>
              </a:ext>
            </a:extLst>
          </p:cNvPr>
          <p:cNvCxnSpPr>
            <a:cxnSpLocks/>
          </p:cNvCxnSpPr>
          <p:nvPr/>
        </p:nvCxnSpPr>
        <p:spPr>
          <a:xfrm flipV="1">
            <a:off x="3116424" y="2882723"/>
            <a:ext cx="4133462" cy="29263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2A73F9D-12CB-FED1-D411-20DD1B8AC596}"/>
              </a:ext>
            </a:extLst>
          </p:cNvPr>
          <p:cNvCxnSpPr>
            <a:cxnSpLocks/>
          </p:cNvCxnSpPr>
          <p:nvPr/>
        </p:nvCxnSpPr>
        <p:spPr>
          <a:xfrm>
            <a:off x="3247564" y="3088942"/>
            <a:ext cx="4219176" cy="27596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67814CD4-98E8-9AD2-29FB-67E22FD5F0FC}"/>
              </a:ext>
            </a:extLst>
          </p:cNvPr>
          <p:cNvSpPr txBox="1"/>
          <p:nvPr/>
        </p:nvSpPr>
        <p:spPr>
          <a:xfrm>
            <a:off x="4998767" y="6158732"/>
            <a:ext cx="465192" cy="369332"/>
          </a:xfrm>
          <a:prstGeom prst="rect">
            <a:avLst/>
          </a:prstGeom>
          <a:noFill/>
        </p:spPr>
        <p:txBody>
          <a:bodyPr wrap="none" rtlCol="0">
            <a:spAutoFit/>
          </a:bodyPr>
          <a:lstStyle/>
          <a:p>
            <a:r>
              <a:rPr lang="fr-FR" b="1" dirty="0">
                <a:solidFill>
                  <a:srgbClr val="FF0000"/>
                </a:solidFill>
              </a:rPr>
              <a:t>Q*</a:t>
            </a:r>
          </a:p>
        </p:txBody>
      </p:sp>
      <p:sp>
        <p:nvSpPr>
          <p:cNvPr id="11" name="ZoneTexte 10">
            <a:extLst>
              <a:ext uri="{FF2B5EF4-FFF2-40B4-BE49-F238E27FC236}">
                <a16:creationId xmlns:a16="http://schemas.microsoft.com/office/drawing/2014/main" id="{1AB80401-75D9-B20B-EFB7-C2423B77078E}"/>
              </a:ext>
            </a:extLst>
          </p:cNvPr>
          <p:cNvSpPr txBox="1"/>
          <p:nvPr/>
        </p:nvSpPr>
        <p:spPr>
          <a:xfrm>
            <a:off x="2251187" y="4192545"/>
            <a:ext cx="431528" cy="369332"/>
          </a:xfrm>
          <a:prstGeom prst="rect">
            <a:avLst/>
          </a:prstGeom>
          <a:noFill/>
        </p:spPr>
        <p:txBody>
          <a:bodyPr wrap="none" rtlCol="0">
            <a:spAutoFit/>
          </a:bodyPr>
          <a:lstStyle/>
          <a:p>
            <a:r>
              <a:rPr lang="fr-FR" b="1" dirty="0">
                <a:solidFill>
                  <a:srgbClr val="FF0000"/>
                </a:solidFill>
              </a:rPr>
              <a:t>P*</a:t>
            </a:r>
          </a:p>
        </p:txBody>
      </p:sp>
      <p:cxnSp>
        <p:nvCxnSpPr>
          <p:cNvPr id="12" name="Connecteur droit 11">
            <a:extLst>
              <a:ext uri="{FF2B5EF4-FFF2-40B4-BE49-F238E27FC236}">
                <a16:creationId xmlns:a16="http://schemas.microsoft.com/office/drawing/2014/main" id="{2614CB54-FDA2-2AB8-F66F-9670A43D23EF}"/>
              </a:ext>
            </a:extLst>
          </p:cNvPr>
          <p:cNvCxnSpPr>
            <a:cxnSpLocks/>
          </p:cNvCxnSpPr>
          <p:nvPr/>
        </p:nvCxnSpPr>
        <p:spPr>
          <a:xfrm>
            <a:off x="2716600" y="4345903"/>
            <a:ext cx="243856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Connecteur droit 13">
            <a:extLst>
              <a:ext uri="{FF2B5EF4-FFF2-40B4-BE49-F238E27FC236}">
                <a16:creationId xmlns:a16="http://schemas.microsoft.com/office/drawing/2014/main" id="{B9E613DE-52D6-E26C-A2D3-6E042769D533}"/>
              </a:ext>
            </a:extLst>
          </p:cNvPr>
          <p:cNvCxnSpPr>
            <a:cxnSpLocks/>
          </p:cNvCxnSpPr>
          <p:nvPr/>
        </p:nvCxnSpPr>
        <p:spPr>
          <a:xfrm flipV="1">
            <a:off x="5183154" y="4377211"/>
            <a:ext cx="0" cy="169701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necteur droit 16">
            <a:extLst>
              <a:ext uri="{FF2B5EF4-FFF2-40B4-BE49-F238E27FC236}">
                <a16:creationId xmlns:a16="http://schemas.microsoft.com/office/drawing/2014/main" id="{EA6B03A0-1DCE-36C7-92FA-885265B6C406}"/>
              </a:ext>
            </a:extLst>
          </p:cNvPr>
          <p:cNvCxnSpPr>
            <a:cxnSpLocks/>
          </p:cNvCxnSpPr>
          <p:nvPr/>
        </p:nvCxnSpPr>
        <p:spPr>
          <a:xfrm>
            <a:off x="3812414" y="2497495"/>
            <a:ext cx="4239765" cy="2761777"/>
          </a:xfrm>
          <a:prstGeom prst="line">
            <a:avLst/>
          </a:prstGeom>
          <a:ln w="19050">
            <a:solidFill>
              <a:srgbClr val="DD462F"/>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5C6551DC-458A-D06D-6565-3A496EDD07A7}"/>
              </a:ext>
            </a:extLst>
          </p:cNvPr>
          <p:cNvSpPr txBox="1"/>
          <p:nvPr/>
        </p:nvSpPr>
        <p:spPr>
          <a:xfrm>
            <a:off x="8468436" y="5452281"/>
            <a:ext cx="471604" cy="369332"/>
          </a:xfrm>
          <a:prstGeom prst="rect">
            <a:avLst/>
          </a:prstGeom>
          <a:noFill/>
        </p:spPr>
        <p:txBody>
          <a:bodyPr wrap="none" rtlCol="0">
            <a:spAutoFit/>
          </a:bodyPr>
          <a:lstStyle/>
          <a:p>
            <a:r>
              <a:rPr lang="fr-FR" dirty="0"/>
              <a:t>D1</a:t>
            </a:r>
          </a:p>
        </p:txBody>
      </p:sp>
      <p:sp>
        <p:nvSpPr>
          <p:cNvPr id="19" name="ZoneTexte 18">
            <a:extLst>
              <a:ext uri="{FF2B5EF4-FFF2-40B4-BE49-F238E27FC236}">
                <a16:creationId xmlns:a16="http://schemas.microsoft.com/office/drawing/2014/main" id="{F693F958-24F1-5DB8-3734-A367C8CB0132}"/>
              </a:ext>
            </a:extLst>
          </p:cNvPr>
          <p:cNvSpPr txBox="1"/>
          <p:nvPr/>
        </p:nvSpPr>
        <p:spPr>
          <a:xfrm>
            <a:off x="7333984" y="2621897"/>
            <a:ext cx="421910" cy="369332"/>
          </a:xfrm>
          <a:prstGeom prst="rect">
            <a:avLst/>
          </a:prstGeom>
          <a:noFill/>
        </p:spPr>
        <p:txBody>
          <a:bodyPr wrap="none" rtlCol="0">
            <a:spAutoFit/>
          </a:bodyPr>
          <a:lstStyle/>
          <a:p>
            <a:r>
              <a:rPr lang="fr-FR" dirty="0"/>
              <a:t>O </a:t>
            </a:r>
          </a:p>
        </p:txBody>
      </p:sp>
      <p:cxnSp>
        <p:nvCxnSpPr>
          <p:cNvPr id="20" name="Connecteur droit 19">
            <a:extLst>
              <a:ext uri="{FF2B5EF4-FFF2-40B4-BE49-F238E27FC236}">
                <a16:creationId xmlns:a16="http://schemas.microsoft.com/office/drawing/2014/main" id="{97EB2888-09B0-D23D-ACBA-674FE5DA8F89}"/>
              </a:ext>
            </a:extLst>
          </p:cNvPr>
          <p:cNvCxnSpPr>
            <a:cxnSpLocks/>
          </p:cNvCxnSpPr>
          <p:nvPr/>
        </p:nvCxnSpPr>
        <p:spPr>
          <a:xfrm>
            <a:off x="2716600" y="3856859"/>
            <a:ext cx="3171688"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Connecteur droit 21">
            <a:extLst>
              <a:ext uri="{FF2B5EF4-FFF2-40B4-BE49-F238E27FC236}">
                <a16:creationId xmlns:a16="http://schemas.microsoft.com/office/drawing/2014/main" id="{FE3E76B2-AF2C-8F14-0095-7F6FC3272BA8}"/>
              </a:ext>
            </a:extLst>
          </p:cNvPr>
          <p:cNvCxnSpPr>
            <a:cxnSpLocks/>
          </p:cNvCxnSpPr>
          <p:nvPr/>
        </p:nvCxnSpPr>
        <p:spPr>
          <a:xfrm>
            <a:off x="5879144" y="3876766"/>
            <a:ext cx="9144" cy="225971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ZoneTexte 26">
            <a:extLst>
              <a:ext uri="{FF2B5EF4-FFF2-40B4-BE49-F238E27FC236}">
                <a16:creationId xmlns:a16="http://schemas.microsoft.com/office/drawing/2014/main" id="{C7476BF4-D857-828B-0366-05E488788FDE}"/>
              </a:ext>
            </a:extLst>
          </p:cNvPr>
          <p:cNvSpPr txBox="1"/>
          <p:nvPr/>
        </p:nvSpPr>
        <p:spPr>
          <a:xfrm>
            <a:off x="5655692" y="6138014"/>
            <a:ext cx="492443" cy="369332"/>
          </a:xfrm>
          <a:prstGeom prst="rect">
            <a:avLst/>
          </a:prstGeom>
          <a:noFill/>
        </p:spPr>
        <p:txBody>
          <a:bodyPr wrap="none" rtlCol="0">
            <a:spAutoFit/>
          </a:bodyPr>
          <a:lstStyle/>
          <a:p>
            <a:r>
              <a:rPr lang="fr-FR" b="1" dirty="0">
                <a:solidFill>
                  <a:srgbClr val="FF0000"/>
                </a:solidFill>
              </a:rPr>
              <a:t>Q1</a:t>
            </a:r>
          </a:p>
        </p:txBody>
      </p:sp>
      <p:sp>
        <p:nvSpPr>
          <p:cNvPr id="28" name="ZoneTexte 27">
            <a:extLst>
              <a:ext uri="{FF2B5EF4-FFF2-40B4-BE49-F238E27FC236}">
                <a16:creationId xmlns:a16="http://schemas.microsoft.com/office/drawing/2014/main" id="{B7F21C2B-9687-CE7B-A82E-910CC5DBA54E}"/>
              </a:ext>
            </a:extLst>
          </p:cNvPr>
          <p:cNvSpPr txBox="1"/>
          <p:nvPr/>
        </p:nvSpPr>
        <p:spPr>
          <a:xfrm>
            <a:off x="2272511" y="3672009"/>
            <a:ext cx="458780" cy="369332"/>
          </a:xfrm>
          <a:prstGeom prst="rect">
            <a:avLst/>
          </a:prstGeom>
          <a:noFill/>
        </p:spPr>
        <p:txBody>
          <a:bodyPr wrap="none" rtlCol="0">
            <a:spAutoFit/>
          </a:bodyPr>
          <a:lstStyle/>
          <a:p>
            <a:r>
              <a:rPr lang="fr-FR" b="1" dirty="0">
                <a:solidFill>
                  <a:srgbClr val="FF0000"/>
                </a:solidFill>
              </a:rPr>
              <a:t>P1</a:t>
            </a:r>
          </a:p>
        </p:txBody>
      </p:sp>
      <p:cxnSp>
        <p:nvCxnSpPr>
          <p:cNvPr id="29" name="Connecteur droit 28">
            <a:extLst>
              <a:ext uri="{FF2B5EF4-FFF2-40B4-BE49-F238E27FC236}">
                <a16:creationId xmlns:a16="http://schemas.microsoft.com/office/drawing/2014/main" id="{0FC839EE-BB8D-D286-794E-842E5DACF923}"/>
              </a:ext>
            </a:extLst>
          </p:cNvPr>
          <p:cNvCxnSpPr>
            <a:cxnSpLocks/>
          </p:cNvCxnSpPr>
          <p:nvPr/>
        </p:nvCxnSpPr>
        <p:spPr>
          <a:xfrm>
            <a:off x="2764910" y="3723620"/>
            <a:ext cx="3787834" cy="232671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C5728C94-855F-5701-AE0F-693E8EAE0A52}"/>
              </a:ext>
            </a:extLst>
          </p:cNvPr>
          <p:cNvSpPr txBox="1"/>
          <p:nvPr/>
        </p:nvSpPr>
        <p:spPr>
          <a:xfrm>
            <a:off x="6240013" y="5755873"/>
            <a:ext cx="519915" cy="369332"/>
          </a:xfrm>
          <a:prstGeom prst="rect">
            <a:avLst/>
          </a:prstGeom>
          <a:noFill/>
        </p:spPr>
        <p:txBody>
          <a:bodyPr wrap="square" rtlCol="0">
            <a:spAutoFit/>
          </a:bodyPr>
          <a:lstStyle/>
          <a:p>
            <a:r>
              <a:rPr lang="fr-FR" dirty="0"/>
              <a:t>D2</a:t>
            </a:r>
          </a:p>
        </p:txBody>
      </p:sp>
      <p:cxnSp>
        <p:nvCxnSpPr>
          <p:cNvPr id="34" name="Connecteur droit 33">
            <a:extLst>
              <a:ext uri="{FF2B5EF4-FFF2-40B4-BE49-F238E27FC236}">
                <a16:creationId xmlns:a16="http://schemas.microsoft.com/office/drawing/2014/main" id="{5453DD1F-1638-575D-1301-2A35788E5B36}"/>
              </a:ext>
            </a:extLst>
          </p:cNvPr>
          <p:cNvCxnSpPr>
            <a:cxnSpLocks/>
          </p:cNvCxnSpPr>
          <p:nvPr/>
        </p:nvCxnSpPr>
        <p:spPr>
          <a:xfrm flipV="1">
            <a:off x="4530336" y="4828303"/>
            <a:ext cx="0" cy="128534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Connecteur droit 35">
            <a:extLst>
              <a:ext uri="{FF2B5EF4-FFF2-40B4-BE49-F238E27FC236}">
                <a16:creationId xmlns:a16="http://schemas.microsoft.com/office/drawing/2014/main" id="{2C3F005E-482B-3936-28F9-9B4EBD0ED4F4}"/>
              </a:ext>
            </a:extLst>
          </p:cNvPr>
          <p:cNvCxnSpPr>
            <a:cxnSpLocks/>
          </p:cNvCxnSpPr>
          <p:nvPr/>
        </p:nvCxnSpPr>
        <p:spPr>
          <a:xfrm>
            <a:off x="2716600" y="4811940"/>
            <a:ext cx="181373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ZoneTexte 37">
            <a:extLst>
              <a:ext uri="{FF2B5EF4-FFF2-40B4-BE49-F238E27FC236}">
                <a16:creationId xmlns:a16="http://schemas.microsoft.com/office/drawing/2014/main" id="{430DB3B9-8B7C-4F3A-9225-C4F0ED5C9E57}"/>
              </a:ext>
            </a:extLst>
          </p:cNvPr>
          <p:cNvSpPr txBox="1"/>
          <p:nvPr/>
        </p:nvSpPr>
        <p:spPr>
          <a:xfrm>
            <a:off x="4271046" y="6113645"/>
            <a:ext cx="498748" cy="369332"/>
          </a:xfrm>
          <a:prstGeom prst="rect">
            <a:avLst/>
          </a:prstGeom>
          <a:noFill/>
        </p:spPr>
        <p:txBody>
          <a:bodyPr wrap="square" rtlCol="0">
            <a:spAutoFit/>
          </a:bodyPr>
          <a:lstStyle/>
          <a:p>
            <a:r>
              <a:rPr lang="fr-FR" b="1" dirty="0">
                <a:solidFill>
                  <a:srgbClr val="FF0000"/>
                </a:solidFill>
              </a:rPr>
              <a:t>Q2</a:t>
            </a:r>
          </a:p>
        </p:txBody>
      </p:sp>
      <p:sp>
        <p:nvSpPr>
          <p:cNvPr id="39" name="ZoneTexte 38">
            <a:extLst>
              <a:ext uri="{FF2B5EF4-FFF2-40B4-BE49-F238E27FC236}">
                <a16:creationId xmlns:a16="http://schemas.microsoft.com/office/drawing/2014/main" id="{C4A0F1D6-6A4C-92CC-C261-FA16D6CEACDF}"/>
              </a:ext>
            </a:extLst>
          </p:cNvPr>
          <p:cNvSpPr txBox="1"/>
          <p:nvPr/>
        </p:nvSpPr>
        <p:spPr>
          <a:xfrm>
            <a:off x="2274027" y="4625569"/>
            <a:ext cx="458780" cy="369332"/>
          </a:xfrm>
          <a:prstGeom prst="rect">
            <a:avLst/>
          </a:prstGeom>
          <a:noFill/>
        </p:spPr>
        <p:txBody>
          <a:bodyPr wrap="none" rtlCol="0">
            <a:spAutoFit/>
          </a:bodyPr>
          <a:lstStyle/>
          <a:p>
            <a:r>
              <a:rPr lang="fr-FR" b="1" dirty="0">
                <a:solidFill>
                  <a:srgbClr val="FF0000"/>
                </a:solidFill>
              </a:rPr>
              <a:t>P2</a:t>
            </a:r>
          </a:p>
        </p:txBody>
      </p:sp>
      <p:cxnSp>
        <p:nvCxnSpPr>
          <p:cNvPr id="42" name="Connecteur droit 41">
            <a:extLst>
              <a:ext uri="{FF2B5EF4-FFF2-40B4-BE49-F238E27FC236}">
                <a16:creationId xmlns:a16="http://schemas.microsoft.com/office/drawing/2014/main" id="{8BDF23C2-7152-50BB-0975-67445D36CBB3}"/>
              </a:ext>
            </a:extLst>
          </p:cNvPr>
          <p:cNvCxnSpPr>
            <a:cxnSpLocks/>
          </p:cNvCxnSpPr>
          <p:nvPr/>
        </p:nvCxnSpPr>
        <p:spPr>
          <a:xfrm flipV="1">
            <a:off x="4304422" y="3541992"/>
            <a:ext cx="3364208" cy="232647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88A2CFF5-9A0B-A9DC-2AEA-BD5C3C2D89C8}"/>
              </a:ext>
            </a:extLst>
          </p:cNvPr>
          <p:cNvCxnSpPr>
            <a:cxnSpLocks/>
          </p:cNvCxnSpPr>
          <p:nvPr/>
        </p:nvCxnSpPr>
        <p:spPr>
          <a:xfrm flipH="1">
            <a:off x="2792304" y="2441418"/>
            <a:ext cx="3660834" cy="2557489"/>
          </a:xfrm>
          <a:prstGeom prst="line">
            <a:avLst/>
          </a:prstGeom>
          <a:ln w="19050">
            <a:solidFill>
              <a:srgbClr val="DD462F"/>
            </a:solidFill>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4C17F6EF-8EEF-35F1-AC76-4B9C3AA296F8}"/>
              </a:ext>
            </a:extLst>
          </p:cNvPr>
          <p:cNvSpPr txBox="1"/>
          <p:nvPr/>
        </p:nvSpPr>
        <p:spPr>
          <a:xfrm>
            <a:off x="7632653" y="3329264"/>
            <a:ext cx="546945" cy="369332"/>
          </a:xfrm>
          <a:prstGeom prst="rect">
            <a:avLst/>
          </a:prstGeom>
          <a:noFill/>
        </p:spPr>
        <p:txBody>
          <a:bodyPr wrap="none" rtlCol="0">
            <a:spAutoFit/>
          </a:bodyPr>
          <a:lstStyle/>
          <a:p>
            <a:r>
              <a:rPr lang="fr-FR" dirty="0"/>
              <a:t>O1 </a:t>
            </a:r>
          </a:p>
        </p:txBody>
      </p:sp>
      <p:sp>
        <p:nvSpPr>
          <p:cNvPr id="52" name="ZoneTexte 51">
            <a:extLst>
              <a:ext uri="{FF2B5EF4-FFF2-40B4-BE49-F238E27FC236}">
                <a16:creationId xmlns:a16="http://schemas.microsoft.com/office/drawing/2014/main" id="{BD55C01C-FB25-9490-5AF3-14F63B40CB3F}"/>
              </a:ext>
            </a:extLst>
          </p:cNvPr>
          <p:cNvSpPr txBox="1"/>
          <p:nvPr/>
        </p:nvSpPr>
        <p:spPr>
          <a:xfrm>
            <a:off x="6412718" y="2226411"/>
            <a:ext cx="546945" cy="369332"/>
          </a:xfrm>
          <a:prstGeom prst="rect">
            <a:avLst/>
          </a:prstGeom>
          <a:noFill/>
        </p:spPr>
        <p:txBody>
          <a:bodyPr wrap="none" rtlCol="0">
            <a:spAutoFit/>
          </a:bodyPr>
          <a:lstStyle/>
          <a:p>
            <a:r>
              <a:rPr lang="fr-FR" dirty="0"/>
              <a:t>O2 </a:t>
            </a:r>
          </a:p>
        </p:txBody>
      </p:sp>
      <p:cxnSp>
        <p:nvCxnSpPr>
          <p:cNvPr id="54" name="Connecteur droit 53">
            <a:extLst>
              <a:ext uri="{FF2B5EF4-FFF2-40B4-BE49-F238E27FC236}">
                <a16:creationId xmlns:a16="http://schemas.microsoft.com/office/drawing/2014/main" id="{E397800F-3943-78D7-096D-F68BBEA846A0}"/>
              </a:ext>
            </a:extLst>
          </p:cNvPr>
          <p:cNvCxnSpPr>
            <a:cxnSpLocks/>
          </p:cNvCxnSpPr>
          <p:nvPr/>
        </p:nvCxnSpPr>
        <p:spPr>
          <a:xfrm flipV="1">
            <a:off x="5155163" y="3340227"/>
            <a:ext cx="0" cy="273400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Connecteur droit 56">
            <a:extLst>
              <a:ext uri="{FF2B5EF4-FFF2-40B4-BE49-F238E27FC236}">
                <a16:creationId xmlns:a16="http://schemas.microsoft.com/office/drawing/2014/main" id="{280EDEA9-ECF7-0348-87BC-86AE861822FC}"/>
              </a:ext>
            </a:extLst>
          </p:cNvPr>
          <p:cNvCxnSpPr>
            <a:cxnSpLocks/>
            <a:endCxn id="60" idx="3"/>
          </p:cNvCxnSpPr>
          <p:nvPr/>
        </p:nvCxnSpPr>
        <p:spPr>
          <a:xfrm flipH="1" flipV="1">
            <a:off x="2707606" y="3354770"/>
            <a:ext cx="2392985" cy="1575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ZoneTexte 59">
            <a:extLst>
              <a:ext uri="{FF2B5EF4-FFF2-40B4-BE49-F238E27FC236}">
                <a16:creationId xmlns:a16="http://schemas.microsoft.com/office/drawing/2014/main" id="{A734FD16-9BEA-C2C6-5FCA-DBBA6C3D8988}"/>
              </a:ext>
            </a:extLst>
          </p:cNvPr>
          <p:cNvSpPr txBox="1"/>
          <p:nvPr/>
        </p:nvSpPr>
        <p:spPr>
          <a:xfrm>
            <a:off x="2248826" y="3170104"/>
            <a:ext cx="458780" cy="369332"/>
          </a:xfrm>
          <a:prstGeom prst="rect">
            <a:avLst/>
          </a:prstGeom>
          <a:noFill/>
        </p:spPr>
        <p:txBody>
          <a:bodyPr wrap="none" rtlCol="0">
            <a:spAutoFit/>
          </a:bodyPr>
          <a:lstStyle/>
          <a:p>
            <a:r>
              <a:rPr lang="fr-FR" b="1" dirty="0">
                <a:solidFill>
                  <a:srgbClr val="FF0000"/>
                </a:solidFill>
              </a:rPr>
              <a:t>P3</a:t>
            </a:r>
          </a:p>
        </p:txBody>
      </p:sp>
      <p:cxnSp>
        <p:nvCxnSpPr>
          <p:cNvPr id="62" name="Connecteur droit 61">
            <a:extLst>
              <a:ext uri="{FF2B5EF4-FFF2-40B4-BE49-F238E27FC236}">
                <a16:creationId xmlns:a16="http://schemas.microsoft.com/office/drawing/2014/main" id="{3509E3CE-751E-58B1-E27A-F4A239996496}"/>
              </a:ext>
            </a:extLst>
          </p:cNvPr>
          <p:cNvCxnSpPr>
            <a:cxnSpLocks/>
          </p:cNvCxnSpPr>
          <p:nvPr/>
        </p:nvCxnSpPr>
        <p:spPr>
          <a:xfrm>
            <a:off x="6578272" y="4303060"/>
            <a:ext cx="9578" cy="184531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6" name="ZoneTexte 65">
            <a:extLst>
              <a:ext uri="{FF2B5EF4-FFF2-40B4-BE49-F238E27FC236}">
                <a16:creationId xmlns:a16="http://schemas.microsoft.com/office/drawing/2014/main" id="{9CA06EA2-5EE9-3D3D-4333-8E7CBEEB9B2E}"/>
              </a:ext>
            </a:extLst>
          </p:cNvPr>
          <p:cNvSpPr txBox="1"/>
          <p:nvPr/>
        </p:nvSpPr>
        <p:spPr>
          <a:xfrm>
            <a:off x="6391698" y="6148281"/>
            <a:ext cx="492443" cy="369332"/>
          </a:xfrm>
          <a:prstGeom prst="rect">
            <a:avLst/>
          </a:prstGeom>
          <a:noFill/>
        </p:spPr>
        <p:txBody>
          <a:bodyPr wrap="none" rtlCol="0">
            <a:spAutoFit/>
          </a:bodyPr>
          <a:lstStyle/>
          <a:p>
            <a:r>
              <a:rPr lang="fr-FR" b="1" dirty="0">
                <a:solidFill>
                  <a:srgbClr val="FF0000"/>
                </a:solidFill>
              </a:rPr>
              <a:t>Q4</a:t>
            </a:r>
          </a:p>
        </p:txBody>
      </p:sp>
      <p:cxnSp>
        <p:nvCxnSpPr>
          <p:cNvPr id="68" name="Connecteur droit 67">
            <a:extLst>
              <a:ext uri="{FF2B5EF4-FFF2-40B4-BE49-F238E27FC236}">
                <a16:creationId xmlns:a16="http://schemas.microsoft.com/office/drawing/2014/main" id="{834071F5-AEEB-F419-318E-E8B5C9005124}"/>
              </a:ext>
            </a:extLst>
          </p:cNvPr>
          <p:cNvCxnSpPr>
            <a:cxnSpLocks/>
          </p:cNvCxnSpPr>
          <p:nvPr/>
        </p:nvCxnSpPr>
        <p:spPr>
          <a:xfrm>
            <a:off x="2716600" y="4258101"/>
            <a:ext cx="3810468" cy="5649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2" name="ZoneTexte 71">
            <a:extLst>
              <a:ext uri="{FF2B5EF4-FFF2-40B4-BE49-F238E27FC236}">
                <a16:creationId xmlns:a16="http://schemas.microsoft.com/office/drawing/2014/main" id="{15189B44-E23D-4DD1-2F78-80FE54B8FB3A}"/>
              </a:ext>
            </a:extLst>
          </p:cNvPr>
          <p:cNvSpPr txBox="1"/>
          <p:nvPr/>
        </p:nvSpPr>
        <p:spPr>
          <a:xfrm>
            <a:off x="1849427" y="4073435"/>
            <a:ext cx="458780" cy="369332"/>
          </a:xfrm>
          <a:prstGeom prst="rect">
            <a:avLst/>
          </a:prstGeom>
          <a:noFill/>
        </p:spPr>
        <p:txBody>
          <a:bodyPr wrap="none" rtlCol="0">
            <a:spAutoFit/>
          </a:bodyPr>
          <a:lstStyle/>
          <a:p>
            <a:r>
              <a:rPr lang="fr-FR" b="1" dirty="0">
                <a:solidFill>
                  <a:srgbClr val="FF0000"/>
                </a:solidFill>
              </a:rPr>
              <a:t>P4</a:t>
            </a:r>
          </a:p>
        </p:txBody>
      </p:sp>
      <p:sp>
        <p:nvSpPr>
          <p:cNvPr id="73" name="ZoneTexte 72">
            <a:extLst>
              <a:ext uri="{FF2B5EF4-FFF2-40B4-BE49-F238E27FC236}">
                <a16:creationId xmlns:a16="http://schemas.microsoft.com/office/drawing/2014/main" id="{934E4698-A532-D6F2-5518-3105E48EE456}"/>
              </a:ext>
            </a:extLst>
          </p:cNvPr>
          <p:cNvSpPr txBox="1"/>
          <p:nvPr/>
        </p:nvSpPr>
        <p:spPr>
          <a:xfrm>
            <a:off x="7387656" y="5653013"/>
            <a:ext cx="346570" cy="369332"/>
          </a:xfrm>
          <a:prstGeom prst="rect">
            <a:avLst/>
          </a:prstGeom>
          <a:noFill/>
        </p:spPr>
        <p:txBody>
          <a:bodyPr wrap="none" rtlCol="0">
            <a:spAutoFit/>
          </a:bodyPr>
          <a:lstStyle/>
          <a:p>
            <a:r>
              <a:rPr lang="fr-FR" dirty="0"/>
              <a:t>D</a:t>
            </a:r>
          </a:p>
        </p:txBody>
      </p:sp>
    </p:spTree>
    <p:extLst>
      <p:ext uri="{BB962C8B-B14F-4D97-AF65-F5344CB8AC3E}">
        <p14:creationId xmlns:p14="http://schemas.microsoft.com/office/powerpoint/2010/main" val="9041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randombar(horizontal)">
                                      <p:cBhvr>
                                        <p:cTn id="14" dur="500"/>
                                        <p:tgtEl>
                                          <p:spTgt spid="7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par>
                                <p:cTn id="34" presetID="14"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14" presetClass="entr" presetSubtype="1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horizontal)">
                                      <p:cBhvr>
                                        <p:cTn id="44" dur="500"/>
                                        <p:tgtEl>
                                          <p:spTgt spid="20"/>
                                        </p:tgtEl>
                                      </p:cBhvr>
                                    </p:animEffect>
                                  </p:childTnLst>
                                </p:cTn>
                              </p:par>
                              <p:par>
                                <p:cTn id="45" presetID="14" presetClass="entr" presetSubtype="1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14" presetClass="entr" presetSubtype="1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randombar(horizontal)">
                                      <p:cBhvr>
                                        <p:cTn id="63" dur="500"/>
                                        <p:tgtEl>
                                          <p:spTgt spid="34"/>
                                        </p:tgtEl>
                                      </p:cBhvr>
                                    </p:animEffect>
                                  </p:childTnLst>
                                </p:cTn>
                              </p:par>
                              <p:par>
                                <p:cTn id="64" presetID="14" presetClass="entr" presetSubtype="1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randombar(horizontal)">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down)">
                                      <p:cBhvr>
                                        <p:cTn id="84" dur="500"/>
                                        <p:tgtEl>
                                          <p:spTgt spid="47"/>
                                        </p:tgtEl>
                                      </p:cBhvr>
                                    </p:animEffect>
                                  </p:childTnLst>
                                </p:cTn>
                              </p:par>
                              <p:par>
                                <p:cTn id="85" presetID="14" presetClass="entr" presetSubtype="1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randombar(horizontal)">
                                      <p:cBhvr>
                                        <p:cTn id="87" dur="500"/>
                                        <p:tgtEl>
                                          <p:spTgt spid="54"/>
                                        </p:tgtEl>
                                      </p:cBhvr>
                                    </p:animEffect>
                                  </p:childTnLst>
                                </p:cTn>
                              </p:par>
                              <p:par>
                                <p:cTn id="88" presetID="14" presetClass="entr" presetSubtype="10" fill="hold"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randombar(horizontal)">
                                      <p:cBhvr>
                                        <p:cTn id="90" dur="500"/>
                                        <p:tgtEl>
                                          <p:spTgt spid="5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par>
                                <p:cTn id="96" presetID="14" presetClass="entr" presetSubtype="10" fill="hold"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randombar(horizontal)">
                                      <p:cBhvr>
                                        <p:cTn id="98" dur="500"/>
                                        <p:tgtEl>
                                          <p:spTgt spid="6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par>
                                <p:cTn id="102" presetID="14" presetClass="entr" presetSubtype="10" fill="hold" nodeType="with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randombar(horizontal)">
                                      <p:cBhvr>
                                        <p:cTn id="104" dur="500"/>
                                        <p:tgtEl>
                                          <p:spTgt spid="68"/>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randombar(horizontal)">
                                      <p:cBhvr>
                                        <p:cTn id="109" dur="500"/>
                                        <p:tgtEl>
                                          <p:spTgt spid="18"/>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randombar(horizontal)">
                                      <p:cBhvr>
                                        <p:cTn id="114" dur="500"/>
                                        <p:tgtEl>
                                          <p:spTgt spid="51"/>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randombar(horizontal)">
                                      <p:cBhvr>
                                        <p:cTn id="119" dur="500"/>
                                        <p:tgtEl>
                                          <p:spTgt spid="52"/>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randombar(horizontal)">
                                      <p:cBhvr>
                                        <p:cTn id="124" dur="500"/>
                                        <p:tgtEl>
                                          <p:spTgt spid="3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72"/>
                                        </p:tgtEl>
                                        <p:attrNameLst>
                                          <p:attrName>style.visibility</p:attrName>
                                        </p:attrNameLst>
                                      </p:cBhvr>
                                      <p:to>
                                        <p:strVal val="visible"/>
                                      </p:to>
                                    </p:set>
                                    <p:animEffect transition="in" filter="fade">
                                      <p:cBhvr>
                                        <p:cTn id="12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P spid="19" grpId="0"/>
      <p:bldP spid="27" grpId="0"/>
      <p:bldP spid="28" grpId="0"/>
      <p:bldP spid="33" grpId="0"/>
      <p:bldP spid="38" grpId="0"/>
      <p:bldP spid="39" grpId="0"/>
      <p:bldP spid="51" grpId="0"/>
      <p:bldP spid="52" grpId="0"/>
      <p:bldP spid="60" grpId="0"/>
      <p:bldP spid="66" grpId="0"/>
      <p:bldP spid="72" grpId="0"/>
      <p:bldP spid="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04CA9F-D6BA-B852-1B81-4627B09A529D}"/>
              </a:ext>
            </a:extLst>
          </p:cNvPr>
          <p:cNvSpPr>
            <a:spLocks noGrp="1"/>
          </p:cNvSpPr>
          <p:nvPr>
            <p:ph type="title"/>
          </p:nvPr>
        </p:nvSpPr>
        <p:spPr>
          <a:xfrm>
            <a:off x="521208" y="1536192"/>
            <a:ext cx="10946114" cy="640080"/>
          </a:xfrm>
        </p:spPr>
        <p:txBody>
          <a:bodyPr>
            <a:normAutofit fontScale="90000"/>
          </a:bodyPr>
          <a:lstStyle/>
          <a:p>
            <a:r>
              <a:rPr lang="fr-FR" dirty="0"/>
              <a:t>La loi de l’offre et de la demande : </a:t>
            </a:r>
            <a:br>
              <a:rPr lang="fr-FR" dirty="0"/>
            </a:br>
            <a:r>
              <a:rPr lang="fr-FR" dirty="0"/>
              <a:t>une illustration graphique (2) : </a:t>
            </a:r>
            <a:br>
              <a:rPr lang="fr-FR" dirty="0"/>
            </a:br>
            <a:r>
              <a:rPr lang="fr-FR" dirty="0"/>
              <a:t>Surplus du consommateur et du producteur</a:t>
            </a:r>
          </a:p>
        </p:txBody>
      </p:sp>
      <p:cxnSp>
        <p:nvCxnSpPr>
          <p:cNvPr id="4" name="Connecteur droit avec flèche 3">
            <a:extLst>
              <a:ext uri="{FF2B5EF4-FFF2-40B4-BE49-F238E27FC236}">
                <a16:creationId xmlns:a16="http://schemas.microsoft.com/office/drawing/2014/main" id="{36E5D817-11BC-6F35-73BB-15350CBC8DF9}"/>
              </a:ext>
            </a:extLst>
          </p:cNvPr>
          <p:cNvCxnSpPr>
            <a:cxnSpLocks/>
          </p:cNvCxnSpPr>
          <p:nvPr/>
        </p:nvCxnSpPr>
        <p:spPr>
          <a:xfrm>
            <a:off x="2661557" y="6411295"/>
            <a:ext cx="6868886" cy="49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Connecteur droit avec flèche 4">
            <a:extLst>
              <a:ext uri="{FF2B5EF4-FFF2-40B4-BE49-F238E27FC236}">
                <a16:creationId xmlns:a16="http://schemas.microsoft.com/office/drawing/2014/main" id="{442BEEB2-B5E5-3ACE-3E2A-2CD3CC698EB0}"/>
              </a:ext>
            </a:extLst>
          </p:cNvPr>
          <p:cNvCxnSpPr>
            <a:cxnSpLocks/>
          </p:cNvCxnSpPr>
          <p:nvPr/>
        </p:nvCxnSpPr>
        <p:spPr>
          <a:xfrm flipV="1">
            <a:off x="2699657" y="2621902"/>
            <a:ext cx="0" cy="3813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F06CAF2C-72D0-FFB6-B989-E2F7A5FF742B}"/>
              </a:ext>
            </a:extLst>
          </p:cNvPr>
          <p:cNvSpPr txBox="1"/>
          <p:nvPr/>
        </p:nvSpPr>
        <p:spPr>
          <a:xfrm>
            <a:off x="1716076" y="2680194"/>
            <a:ext cx="1259631" cy="369332"/>
          </a:xfrm>
          <a:prstGeom prst="rect">
            <a:avLst/>
          </a:prstGeom>
          <a:noFill/>
        </p:spPr>
        <p:txBody>
          <a:bodyPr wrap="square" rtlCol="0">
            <a:spAutoFit/>
          </a:bodyPr>
          <a:lstStyle/>
          <a:p>
            <a:r>
              <a:rPr lang="fr-FR" dirty="0"/>
              <a:t>Prix</a:t>
            </a:r>
          </a:p>
        </p:txBody>
      </p:sp>
      <p:sp>
        <p:nvSpPr>
          <p:cNvPr id="7" name="ZoneTexte 6">
            <a:extLst>
              <a:ext uri="{FF2B5EF4-FFF2-40B4-BE49-F238E27FC236}">
                <a16:creationId xmlns:a16="http://schemas.microsoft.com/office/drawing/2014/main" id="{BD478025-DDD4-4ADF-BA09-A01B6F73EB34}"/>
              </a:ext>
            </a:extLst>
          </p:cNvPr>
          <p:cNvSpPr txBox="1"/>
          <p:nvPr/>
        </p:nvSpPr>
        <p:spPr>
          <a:xfrm>
            <a:off x="8759143" y="6404078"/>
            <a:ext cx="1259631" cy="369332"/>
          </a:xfrm>
          <a:prstGeom prst="rect">
            <a:avLst/>
          </a:prstGeom>
          <a:noFill/>
        </p:spPr>
        <p:txBody>
          <a:bodyPr wrap="square" rtlCol="0">
            <a:spAutoFit/>
          </a:bodyPr>
          <a:lstStyle/>
          <a:p>
            <a:r>
              <a:rPr lang="fr-FR" dirty="0"/>
              <a:t>Quantité</a:t>
            </a:r>
          </a:p>
        </p:txBody>
      </p:sp>
      <p:cxnSp>
        <p:nvCxnSpPr>
          <p:cNvPr id="12" name="Connecteur droit 11">
            <a:extLst>
              <a:ext uri="{FF2B5EF4-FFF2-40B4-BE49-F238E27FC236}">
                <a16:creationId xmlns:a16="http://schemas.microsoft.com/office/drawing/2014/main" id="{641D116F-3836-97A6-682D-AA938EA316DF}"/>
              </a:ext>
            </a:extLst>
          </p:cNvPr>
          <p:cNvCxnSpPr>
            <a:cxnSpLocks/>
          </p:cNvCxnSpPr>
          <p:nvPr/>
        </p:nvCxnSpPr>
        <p:spPr>
          <a:xfrm flipV="1">
            <a:off x="2711726" y="2620070"/>
            <a:ext cx="6125199" cy="33544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8032F3F7-F251-AF7F-7062-BBC1E859FB36}"/>
              </a:ext>
            </a:extLst>
          </p:cNvPr>
          <p:cNvCxnSpPr>
            <a:cxnSpLocks/>
          </p:cNvCxnSpPr>
          <p:nvPr/>
        </p:nvCxnSpPr>
        <p:spPr>
          <a:xfrm flipH="1" flipV="1">
            <a:off x="2699657" y="2864860"/>
            <a:ext cx="6318613" cy="34881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3DAE42D-3CE2-0E40-C55A-FC22792481D3}"/>
              </a:ext>
            </a:extLst>
          </p:cNvPr>
          <p:cNvCxnSpPr>
            <a:cxnSpLocks/>
          </p:cNvCxnSpPr>
          <p:nvPr/>
        </p:nvCxnSpPr>
        <p:spPr>
          <a:xfrm>
            <a:off x="5546321" y="4479071"/>
            <a:ext cx="0" cy="193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necteur droit 20">
            <a:extLst>
              <a:ext uri="{FF2B5EF4-FFF2-40B4-BE49-F238E27FC236}">
                <a16:creationId xmlns:a16="http://schemas.microsoft.com/office/drawing/2014/main" id="{80D69C5E-C3DF-0868-7048-AF66317921C6}"/>
              </a:ext>
            </a:extLst>
          </p:cNvPr>
          <p:cNvCxnSpPr>
            <a:cxnSpLocks/>
          </p:cNvCxnSpPr>
          <p:nvPr/>
        </p:nvCxnSpPr>
        <p:spPr>
          <a:xfrm>
            <a:off x="2699656" y="4422891"/>
            <a:ext cx="287932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ZoneTexte 24">
            <a:extLst>
              <a:ext uri="{FF2B5EF4-FFF2-40B4-BE49-F238E27FC236}">
                <a16:creationId xmlns:a16="http://schemas.microsoft.com/office/drawing/2014/main" id="{AE5D1C5C-8DAD-7CAD-8522-33A307DBEEDB}"/>
              </a:ext>
            </a:extLst>
          </p:cNvPr>
          <p:cNvSpPr txBox="1"/>
          <p:nvPr/>
        </p:nvSpPr>
        <p:spPr>
          <a:xfrm>
            <a:off x="9042388" y="2407027"/>
            <a:ext cx="421910" cy="369332"/>
          </a:xfrm>
          <a:prstGeom prst="rect">
            <a:avLst/>
          </a:prstGeom>
          <a:noFill/>
        </p:spPr>
        <p:txBody>
          <a:bodyPr wrap="none" rtlCol="0">
            <a:spAutoFit/>
          </a:bodyPr>
          <a:lstStyle/>
          <a:p>
            <a:r>
              <a:rPr lang="fr-FR" dirty="0"/>
              <a:t>O </a:t>
            </a:r>
          </a:p>
        </p:txBody>
      </p:sp>
      <p:sp>
        <p:nvSpPr>
          <p:cNvPr id="26" name="ZoneTexte 25">
            <a:extLst>
              <a:ext uri="{FF2B5EF4-FFF2-40B4-BE49-F238E27FC236}">
                <a16:creationId xmlns:a16="http://schemas.microsoft.com/office/drawing/2014/main" id="{4660A27F-BA57-55A2-A621-6477C8BB9819}"/>
              </a:ext>
            </a:extLst>
          </p:cNvPr>
          <p:cNvSpPr txBox="1"/>
          <p:nvPr/>
        </p:nvSpPr>
        <p:spPr>
          <a:xfrm>
            <a:off x="9042388" y="6062885"/>
            <a:ext cx="346570" cy="369332"/>
          </a:xfrm>
          <a:prstGeom prst="rect">
            <a:avLst/>
          </a:prstGeom>
          <a:noFill/>
        </p:spPr>
        <p:txBody>
          <a:bodyPr wrap="none" rtlCol="0">
            <a:spAutoFit/>
          </a:bodyPr>
          <a:lstStyle/>
          <a:p>
            <a:r>
              <a:rPr lang="fr-FR" dirty="0"/>
              <a:t>D</a:t>
            </a:r>
          </a:p>
        </p:txBody>
      </p:sp>
      <p:sp>
        <p:nvSpPr>
          <p:cNvPr id="27" name="Triangle rectangle 26">
            <a:extLst>
              <a:ext uri="{FF2B5EF4-FFF2-40B4-BE49-F238E27FC236}">
                <a16:creationId xmlns:a16="http://schemas.microsoft.com/office/drawing/2014/main" id="{F8612010-7DFA-3661-BE5E-FF9EC22BF6FC}"/>
              </a:ext>
            </a:extLst>
          </p:cNvPr>
          <p:cNvSpPr/>
          <p:nvPr/>
        </p:nvSpPr>
        <p:spPr>
          <a:xfrm>
            <a:off x="2718187" y="2860937"/>
            <a:ext cx="2809605" cy="1558030"/>
          </a:xfrm>
          <a:prstGeom prst="rtTriangl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fr-FR" dirty="0">
              <a:solidFill>
                <a:schemeClr val="tx1"/>
              </a:solidFill>
            </a:endParaRPr>
          </a:p>
        </p:txBody>
      </p:sp>
      <p:sp>
        <p:nvSpPr>
          <p:cNvPr id="30" name="Triangle rectangle 29">
            <a:extLst>
              <a:ext uri="{FF2B5EF4-FFF2-40B4-BE49-F238E27FC236}">
                <a16:creationId xmlns:a16="http://schemas.microsoft.com/office/drawing/2014/main" id="{1D179793-76FB-89BA-10E3-69C0E536FEA7}"/>
              </a:ext>
            </a:extLst>
          </p:cNvPr>
          <p:cNvSpPr/>
          <p:nvPr/>
        </p:nvSpPr>
        <p:spPr>
          <a:xfrm flipV="1">
            <a:off x="2706638" y="4422575"/>
            <a:ext cx="2815565" cy="1532325"/>
          </a:xfrm>
          <a:prstGeom prst="rtTriangl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DD1A25BA-9EF9-DD2F-9C32-6BA153AC91BE}"/>
              </a:ext>
            </a:extLst>
          </p:cNvPr>
          <p:cNvSpPr txBox="1"/>
          <p:nvPr/>
        </p:nvSpPr>
        <p:spPr>
          <a:xfrm>
            <a:off x="2856626" y="3634137"/>
            <a:ext cx="1849265" cy="646331"/>
          </a:xfrm>
          <a:prstGeom prst="rect">
            <a:avLst/>
          </a:prstGeom>
          <a:noFill/>
        </p:spPr>
        <p:txBody>
          <a:bodyPr wrap="square" rtlCol="0">
            <a:spAutoFit/>
          </a:bodyPr>
          <a:lstStyle/>
          <a:p>
            <a:r>
              <a:rPr lang="fr-FR" dirty="0"/>
              <a:t>Surplus consommateur</a:t>
            </a:r>
          </a:p>
        </p:txBody>
      </p:sp>
      <p:sp>
        <p:nvSpPr>
          <p:cNvPr id="37" name="ZoneTexte 36">
            <a:extLst>
              <a:ext uri="{FF2B5EF4-FFF2-40B4-BE49-F238E27FC236}">
                <a16:creationId xmlns:a16="http://schemas.microsoft.com/office/drawing/2014/main" id="{5C8C4DB8-E01B-CAF0-973F-30CDD2D52E6F}"/>
              </a:ext>
            </a:extLst>
          </p:cNvPr>
          <p:cNvSpPr txBox="1"/>
          <p:nvPr/>
        </p:nvSpPr>
        <p:spPr>
          <a:xfrm>
            <a:off x="5372099" y="6460355"/>
            <a:ext cx="548637" cy="369332"/>
          </a:xfrm>
          <a:prstGeom prst="rect">
            <a:avLst/>
          </a:prstGeom>
          <a:noFill/>
        </p:spPr>
        <p:txBody>
          <a:bodyPr wrap="square" rtlCol="0">
            <a:spAutoFit/>
          </a:bodyPr>
          <a:lstStyle/>
          <a:p>
            <a:r>
              <a:rPr lang="fr-FR" dirty="0"/>
              <a:t>Q*</a:t>
            </a:r>
          </a:p>
        </p:txBody>
      </p:sp>
      <p:sp>
        <p:nvSpPr>
          <p:cNvPr id="38" name="ZoneTexte 37">
            <a:extLst>
              <a:ext uri="{FF2B5EF4-FFF2-40B4-BE49-F238E27FC236}">
                <a16:creationId xmlns:a16="http://schemas.microsoft.com/office/drawing/2014/main" id="{88B3307F-54BF-3B6E-165C-2FE3FA9021D7}"/>
              </a:ext>
            </a:extLst>
          </p:cNvPr>
          <p:cNvSpPr txBox="1"/>
          <p:nvPr/>
        </p:nvSpPr>
        <p:spPr>
          <a:xfrm>
            <a:off x="1803596" y="4297680"/>
            <a:ext cx="614048" cy="369332"/>
          </a:xfrm>
          <a:prstGeom prst="rect">
            <a:avLst/>
          </a:prstGeom>
          <a:noFill/>
        </p:spPr>
        <p:txBody>
          <a:bodyPr wrap="square" rtlCol="0">
            <a:spAutoFit/>
          </a:bodyPr>
          <a:lstStyle/>
          <a:p>
            <a:r>
              <a:rPr lang="fr-FR" dirty="0"/>
              <a:t>P*</a:t>
            </a:r>
          </a:p>
        </p:txBody>
      </p:sp>
      <p:sp>
        <p:nvSpPr>
          <p:cNvPr id="8" name="ZoneTexte 7">
            <a:extLst>
              <a:ext uri="{FF2B5EF4-FFF2-40B4-BE49-F238E27FC236}">
                <a16:creationId xmlns:a16="http://schemas.microsoft.com/office/drawing/2014/main" id="{E3A5D008-D6E6-4AD4-2FEA-27F6BD36C751}"/>
              </a:ext>
            </a:extLst>
          </p:cNvPr>
          <p:cNvSpPr txBox="1"/>
          <p:nvPr/>
        </p:nvSpPr>
        <p:spPr>
          <a:xfrm>
            <a:off x="2699656" y="4477264"/>
            <a:ext cx="1657005" cy="646331"/>
          </a:xfrm>
          <a:prstGeom prst="rect">
            <a:avLst/>
          </a:prstGeom>
          <a:noFill/>
        </p:spPr>
        <p:txBody>
          <a:bodyPr wrap="square">
            <a:spAutoFit/>
          </a:bodyPr>
          <a:lstStyle/>
          <a:p>
            <a:pPr algn="ctr"/>
            <a:r>
              <a:rPr lang="fr-FR" dirty="0">
                <a:solidFill>
                  <a:schemeClr val="tx1"/>
                </a:solidFill>
              </a:rPr>
              <a:t>Surplus producteur</a:t>
            </a:r>
          </a:p>
        </p:txBody>
      </p:sp>
    </p:spTree>
    <p:extLst>
      <p:ext uri="{BB962C8B-B14F-4D97-AF65-F5344CB8AC3E}">
        <p14:creationId xmlns:p14="http://schemas.microsoft.com/office/powerpoint/2010/main" val="71147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14" presetClass="entr" presetSubtype="1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30" grpId="0" animBg="1"/>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8FDDB8-2EB4-B404-0480-1B70FC69C900}"/>
              </a:ext>
            </a:extLst>
          </p:cNvPr>
          <p:cNvSpPr>
            <a:spLocks noGrp="1"/>
          </p:cNvSpPr>
          <p:nvPr>
            <p:ph type="title"/>
          </p:nvPr>
        </p:nvSpPr>
        <p:spPr>
          <a:xfrm>
            <a:off x="521208" y="404037"/>
            <a:ext cx="8240020" cy="1772235"/>
          </a:xfrm>
        </p:spPr>
        <p:txBody>
          <a:bodyPr>
            <a:normAutofit/>
          </a:bodyPr>
          <a:lstStyle/>
          <a:p>
            <a:r>
              <a:rPr lang="fr-FR" dirty="0"/>
              <a:t>La </a:t>
            </a:r>
            <a:r>
              <a:rPr lang="fr-FR" dirty="0" err="1"/>
              <a:t>catallaxie</a:t>
            </a:r>
            <a:r>
              <a:rPr lang="fr-FR" dirty="0"/>
              <a:t> : </a:t>
            </a:r>
            <a:br>
              <a:rPr lang="fr-FR" dirty="0"/>
            </a:br>
            <a:r>
              <a:rPr lang="fr-FR" dirty="0"/>
              <a:t>l’information véhiculée par les prix</a:t>
            </a:r>
          </a:p>
        </p:txBody>
      </p:sp>
      <p:sp>
        <p:nvSpPr>
          <p:cNvPr id="3" name="Espace réservé du contenu 2">
            <a:extLst>
              <a:ext uri="{FF2B5EF4-FFF2-40B4-BE49-F238E27FC236}">
                <a16:creationId xmlns:a16="http://schemas.microsoft.com/office/drawing/2014/main" id="{DD57C89B-118F-8241-D2D8-EB42FD154D9C}"/>
              </a:ext>
            </a:extLst>
          </p:cNvPr>
          <p:cNvSpPr>
            <a:spLocks noGrp="1"/>
          </p:cNvSpPr>
          <p:nvPr>
            <p:ph sz="quarter" idx="13"/>
          </p:nvPr>
        </p:nvSpPr>
        <p:spPr>
          <a:xfrm>
            <a:off x="539495" y="2560320"/>
            <a:ext cx="9986737" cy="3977640"/>
          </a:xfrm>
        </p:spPr>
        <p:txBody>
          <a:bodyPr>
            <a:normAutofit fontScale="92500" lnSpcReduction="10000"/>
          </a:bodyPr>
          <a:lstStyle/>
          <a:p>
            <a:r>
              <a:rPr lang="fr-FR" dirty="0"/>
              <a:t>F. Von Hayek économiste autrichien défend l’idée d’un ordre spontané du fonctionnement de l’économie. </a:t>
            </a:r>
          </a:p>
          <a:p>
            <a:r>
              <a:rPr lang="fr-FR" dirty="0"/>
              <a:t>Chaque individu n’a qu’une vision réduite de son environnement. Mais cette connaissance individuelle limitée va venir s’ajouter à la connaissance limitée d’autres agents sur le marché. </a:t>
            </a:r>
          </a:p>
          <a:p>
            <a:r>
              <a:rPr lang="fr-FR" dirty="0"/>
              <a:t>Le marché, grâce à la loi de l’offre et de la demande va établir un prix d’équilibre. Ce prix d’équilibre synthétise l’ensemble de la connaissance disponible.  </a:t>
            </a:r>
          </a:p>
        </p:txBody>
      </p:sp>
    </p:spTree>
    <p:extLst>
      <p:ext uri="{BB962C8B-B14F-4D97-AF65-F5344CB8AC3E}">
        <p14:creationId xmlns:p14="http://schemas.microsoft.com/office/powerpoint/2010/main" val="258524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B26F7-1E07-B39C-7593-9FFE9ED56067}"/>
              </a:ext>
            </a:extLst>
          </p:cNvPr>
          <p:cNvSpPr>
            <a:spLocks noGrp="1"/>
          </p:cNvSpPr>
          <p:nvPr>
            <p:ph type="title"/>
          </p:nvPr>
        </p:nvSpPr>
        <p:spPr>
          <a:xfrm>
            <a:off x="521207" y="1536192"/>
            <a:ext cx="9856169" cy="640080"/>
          </a:xfrm>
        </p:spPr>
        <p:txBody>
          <a:bodyPr>
            <a:normAutofit/>
          </a:bodyPr>
          <a:lstStyle/>
          <a:p>
            <a:r>
              <a:rPr lang="fr-FR" dirty="0"/>
              <a:t>Prix d’équilibre, rareté relative, et coordination</a:t>
            </a:r>
          </a:p>
        </p:txBody>
      </p:sp>
      <p:sp>
        <p:nvSpPr>
          <p:cNvPr id="3" name="Espace réservé du contenu 2">
            <a:extLst>
              <a:ext uri="{FF2B5EF4-FFF2-40B4-BE49-F238E27FC236}">
                <a16:creationId xmlns:a16="http://schemas.microsoft.com/office/drawing/2014/main" id="{8A2F5621-7522-E159-376F-ABF1505BB6F6}"/>
              </a:ext>
            </a:extLst>
          </p:cNvPr>
          <p:cNvSpPr>
            <a:spLocks noGrp="1"/>
          </p:cNvSpPr>
          <p:nvPr>
            <p:ph sz="quarter" idx="13"/>
          </p:nvPr>
        </p:nvSpPr>
        <p:spPr>
          <a:xfrm>
            <a:off x="539496" y="2560320"/>
            <a:ext cx="11374208" cy="3977640"/>
          </a:xfrm>
        </p:spPr>
        <p:txBody>
          <a:bodyPr>
            <a:normAutofit fontScale="92500" lnSpcReduction="20000"/>
          </a:bodyPr>
          <a:lstStyle/>
          <a:p>
            <a:r>
              <a:rPr lang="fr-FR" dirty="0"/>
              <a:t>Le marché est perçu comme un agrégateur d’informations permettant de faire émerger une intelligence collective. </a:t>
            </a:r>
          </a:p>
          <a:p>
            <a:r>
              <a:rPr lang="fr-FR" dirty="0"/>
              <a:t>Cette intelligence consiste à produire la bonne quantité de B&amp;S en fonction de la quantité de ce qui est demandé par le marché. </a:t>
            </a:r>
          </a:p>
          <a:p>
            <a:r>
              <a:rPr lang="fr-FR" dirty="0"/>
              <a:t>Un dès problème essentiel de l’analyse économique consiste à organisation une allocation efficace des ressources rares. </a:t>
            </a:r>
          </a:p>
          <a:p>
            <a:r>
              <a:rPr lang="fr-FR" dirty="0"/>
              <a:t>Le marché fonctionnant librement et sensé y parvenir parfaitement. </a:t>
            </a:r>
          </a:p>
        </p:txBody>
      </p:sp>
    </p:spTree>
    <p:extLst>
      <p:ext uri="{BB962C8B-B14F-4D97-AF65-F5344CB8AC3E}">
        <p14:creationId xmlns:p14="http://schemas.microsoft.com/office/powerpoint/2010/main" val="2925277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F50B1-1C6E-6959-F23F-3A21CE14FF17}"/>
              </a:ext>
            </a:extLst>
          </p:cNvPr>
          <p:cNvSpPr>
            <a:spLocks noGrp="1"/>
          </p:cNvSpPr>
          <p:nvPr>
            <p:ph type="title"/>
          </p:nvPr>
        </p:nvSpPr>
        <p:spPr>
          <a:xfrm>
            <a:off x="539496" y="330673"/>
            <a:ext cx="9898699" cy="1976591"/>
          </a:xfrm>
        </p:spPr>
        <p:txBody>
          <a:bodyPr>
            <a:normAutofit/>
          </a:bodyPr>
          <a:lstStyle/>
          <a:p>
            <a:r>
              <a:rPr lang="fr-FR" dirty="0"/>
              <a:t>La </a:t>
            </a:r>
            <a:r>
              <a:rPr lang="fr-FR" dirty="0" err="1"/>
              <a:t>catallaxie</a:t>
            </a:r>
            <a:r>
              <a:rPr lang="fr-FR" dirty="0"/>
              <a:t> comme une réinterprétation de la main invisible d’A. Smith </a:t>
            </a:r>
            <a:br>
              <a:rPr lang="fr-FR" dirty="0"/>
            </a:br>
            <a:r>
              <a:rPr lang="fr-FR" sz="2200" b="1" i="1" dirty="0"/>
              <a:t>« C’est n’est pas de la bienveillance du boucher, du brasseur ou du boulanger que nous attendons notre dîner, mais de leur préoccupation pour leur propre intérêt. »</a:t>
            </a:r>
            <a:endParaRPr lang="fr-FR" dirty="0"/>
          </a:p>
        </p:txBody>
      </p:sp>
      <p:sp>
        <p:nvSpPr>
          <p:cNvPr id="3" name="Espace réservé du contenu 2">
            <a:extLst>
              <a:ext uri="{FF2B5EF4-FFF2-40B4-BE49-F238E27FC236}">
                <a16:creationId xmlns:a16="http://schemas.microsoft.com/office/drawing/2014/main" id="{04E945BF-E9F0-5F02-30CD-9A03DB5EA40C}"/>
              </a:ext>
            </a:extLst>
          </p:cNvPr>
          <p:cNvSpPr>
            <a:spLocks noGrp="1"/>
          </p:cNvSpPr>
          <p:nvPr>
            <p:ph sz="quarter" idx="13"/>
          </p:nvPr>
        </p:nvSpPr>
        <p:spPr>
          <a:xfrm>
            <a:off x="405100" y="2307265"/>
            <a:ext cx="10167490" cy="4220062"/>
          </a:xfrm>
        </p:spPr>
        <p:txBody>
          <a:bodyPr>
            <a:noAutofit/>
          </a:bodyPr>
          <a:lstStyle/>
          <a:p>
            <a:r>
              <a:rPr lang="fr-FR" sz="2100" dirty="0"/>
              <a:t>La recherche de l’intérêt particulier fait émerger l’intérêt général contre l’intuition du contraire. </a:t>
            </a:r>
          </a:p>
          <a:p>
            <a:r>
              <a:rPr lang="fr-FR" sz="2100" dirty="0"/>
              <a:t>Si le marché fonctionne correctement, que la concurrence permet de sélectionner les entreprises les plus efficaces, que les acteurs recherches le profit et l’utilité maximale.</a:t>
            </a:r>
          </a:p>
          <a:p>
            <a:r>
              <a:rPr lang="fr-FR" sz="2100" dirty="0"/>
              <a:t> Alors, la recherche de l’intérêt particulier doit conduire à l’émergence de l’intérêt général, </a:t>
            </a:r>
          </a:p>
          <a:p>
            <a:r>
              <a:rPr lang="fr-FR" sz="2100" dirty="0"/>
              <a:t>car chaque acteur en essayant d’obtenir le meilleur pour lui-même participera à l’élévation de l’utilité de tous. </a:t>
            </a:r>
          </a:p>
        </p:txBody>
      </p:sp>
    </p:spTree>
    <p:extLst>
      <p:ext uri="{BB962C8B-B14F-4D97-AF65-F5344CB8AC3E}">
        <p14:creationId xmlns:p14="http://schemas.microsoft.com/office/powerpoint/2010/main" val="212867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D7D0743-393B-E4B0-49F1-0791A93D660B}"/>
              </a:ext>
            </a:extLst>
          </p:cNvPr>
          <p:cNvSpPr>
            <a:spLocks noGrp="1"/>
          </p:cNvSpPr>
          <p:nvPr>
            <p:ph sz="quarter" idx="10"/>
          </p:nvPr>
        </p:nvSpPr>
        <p:spPr>
          <a:xfrm>
            <a:off x="518997" y="1253277"/>
            <a:ext cx="10976115" cy="5163869"/>
          </a:xfrm>
        </p:spPr>
        <p:txBody>
          <a:bodyPr/>
          <a:lstStyle/>
          <a:p>
            <a:endParaRPr lang="fr-FR" dirty="0"/>
          </a:p>
        </p:txBody>
      </p:sp>
      <p:sp>
        <p:nvSpPr>
          <p:cNvPr id="4" name="Titre 9">
            <a:extLst>
              <a:ext uri="{FF2B5EF4-FFF2-40B4-BE49-F238E27FC236}">
                <a16:creationId xmlns:a16="http://schemas.microsoft.com/office/drawing/2014/main" id="{72F717A9-1B2F-4AE5-4E0C-D778A1C4E9C8}"/>
              </a:ext>
            </a:extLst>
          </p:cNvPr>
          <p:cNvSpPr txBox="1">
            <a:spLocks/>
          </p:cNvSpPr>
          <p:nvPr/>
        </p:nvSpPr>
        <p:spPr>
          <a:xfrm>
            <a:off x="459237" y="440853"/>
            <a:ext cx="11273525" cy="4632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fr-FR" dirty="0">
                <a:latin typeface="Segoe UI Light" panose="020B0502040204020203" pitchFamily="34" charset="0"/>
                <a:cs typeface="Segoe UI Light" panose="020B0502040204020203" pitchFamily="34" charset="0"/>
              </a:rPr>
              <a:t>Structuré en 9 séquences</a:t>
            </a:r>
          </a:p>
        </p:txBody>
      </p:sp>
      <p:sp>
        <p:nvSpPr>
          <p:cNvPr id="5" name="Espace réservé du contenu 4">
            <a:extLst>
              <a:ext uri="{FF2B5EF4-FFF2-40B4-BE49-F238E27FC236}">
                <a16:creationId xmlns:a16="http://schemas.microsoft.com/office/drawing/2014/main" id="{B025FB22-791B-85B0-A99D-81D638421CC4}"/>
              </a:ext>
            </a:extLst>
          </p:cNvPr>
          <p:cNvSpPr txBox="1">
            <a:spLocks/>
          </p:cNvSpPr>
          <p:nvPr/>
        </p:nvSpPr>
        <p:spPr>
          <a:xfrm>
            <a:off x="596969" y="955641"/>
            <a:ext cx="11355863" cy="476677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ts val="3600"/>
              </a:lnSpc>
              <a:spcAft>
                <a:spcPts val="0"/>
              </a:spcAft>
            </a:pPr>
            <a:endParaRPr lang="fr-FR" sz="2000">
              <a:latin typeface="Segoe UI Light" panose="020B0502040204020203" pitchFamily="34" charset="0"/>
              <a:cs typeface="Segoe UI Light" panose="020B0502040204020203" pitchFamily="34" charset="0"/>
            </a:endParaRPr>
          </a:p>
          <a:p>
            <a:pPr>
              <a:lnSpc>
                <a:spcPts val="3600"/>
              </a:lnSpc>
              <a:spcAft>
                <a:spcPts val="0"/>
              </a:spcAft>
            </a:pPr>
            <a:endParaRPr lang="fr-FR" sz="2000">
              <a:latin typeface="Segoe UI Light" panose="020B0502040204020203" pitchFamily="34" charset="0"/>
              <a:cs typeface="Segoe UI Light" panose="020B0502040204020203" pitchFamily="34" charset="0"/>
            </a:endParaRPr>
          </a:p>
        </p:txBody>
      </p:sp>
      <p:pic>
        <p:nvPicPr>
          <p:cNvPr id="6" name="Image 5" descr="Flèche vers la droite avec lien hypertexte vers le blog de l’équipe PowerPoint. Sélectionnez l’image pour consulter le blog de l’équipe PowerPoint ">
            <a:extLst>
              <a:ext uri="{FF2B5EF4-FFF2-40B4-BE49-F238E27FC236}">
                <a16:creationId xmlns:a16="http://schemas.microsoft.com/office/drawing/2014/main" id="{D48D058E-9C73-6941-4ABD-5E9347C467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21" y="1419642"/>
            <a:ext cx="418500" cy="418500"/>
          </a:xfrm>
          <a:prstGeom prst="rect">
            <a:avLst/>
          </a:prstGeom>
        </p:spPr>
      </p:pic>
      <p:sp>
        <p:nvSpPr>
          <p:cNvPr id="7" name="ZoneTexte 6">
            <a:extLst>
              <a:ext uri="{FF2B5EF4-FFF2-40B4-BE49-F238E27FC236}">
                <a16:creationId xmlns:a16="http://schemas.microsoft.com/office/drawing/2014/main" id="{3A984BD1-5E99-90F9-5272-811373E98BAA}"/>
              </a:ext>
            </a:extLst>
          </p:cNvPr>
          <p:cNvSpPr txBox="1"/>
          <p:nvPr/>
        </p:nvSpPr>
        <p:spPr>
          <a:xfrm>
            <a:off x="1143401" y="1440501"/>
            <a:ext cx="8537825" cy="369332"/>
          </a:xfrm>
          <a:prstGeom prst="rect">
            <a:avLst/>
          </a:prstGeom>
          <a:noFill/>
        </p:spPr>
        <p:txBody>
          <a:bodyPr wrap="square" rtlCol="0">
            <a:spAutoFit/>
          </a:bodyPr>
          <a:lstStyle/>
          <a:p>
            <a:r>
              <a:rPr lang="fr-FR" dirty="0"/>
              <a:t>Chapitre 1 : Une introduction générale avec des définitions importantes</a:t>
            </a:r>
          </a:p>
        </p:txBody>
      </p:sp>
      <p:pic>
        <p:nvPicPr>
          <p:cNvPr id="8" name="Image 7" descr="Flèche vers la droite avec lien hypertexte vers le blog de l’équipe PowerPoint. Sélectionnez l’image pour consulter le blog de l’équipe PowerPoint ">
            <a:extLst>
              <a:ext uri="{FF2B5EF4-FFF2-40B4-BE49-F238E27FC236}">
                <a16:creationId xmlns:a16="http://schemas.microsoft.com/office/drawing/2014/main" id="{5E4E3E69-2F9E-3A64-2A72-1D164AA79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25" y="2400777"/>
            <a:ext cx="418500" cy="418500"/>
          </a:xfrm>
          <a:prstGeom prst="rect">
            <a:avLst/>
          </a:prstGeom>
        </p:spPr>
      </p:pic>
      <p:pic>
        <p:nvPicPr>
          <p:cNvPr id="9" name="Image 8" descr="Flèche vers la droite avec lien hypertexte vers le blog de l’équipe PowerPoint. Sélectionnez l’image pour consulter le blog de l’équipe PowerPoint ">
            <a:extLst>
              <a:ext uri="{FF2B5EF4-FFF2-40B4-BE49-F238E27FC236}">
                <a16:creationId xmlns:a16="http://schemas.microsoft.com/office/drawing/2014/main" id="{139EEFEC-1A93-5D6B-112B-25F043DBC2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25" y="3601472"/>
            <a:ext cx="418500" cy="418500"/>
          </a:xfrm>
          <a:prstGeom prst="rect">
            <a:avLst/>
          </a:prstGeom>
        </p:spPr>
      </p:pic>
      <p:pic>
        <p:nvPicPr>
          <p:cNvPr id="10" name="Image 9" descr="Flèche vers la droite avec lien hypertexte vers le blog de l’équipe PowerPoint. Sélectionnez l’image pour consulter le blog de l’équipe PowerPoint ">
            <a:extLst>
              <a:ext uri="{FF2B5EF4-FFF2-40B4-BE49-F238E27FC236}">
                <a16:creationId xmlns:a16="http://schemas.microsoft.com/office/drawing/2014/main" id="{67B7CD41-2A37-D9EE-22F2-083F81A654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21" y="1922012"/>
            <a:ext cx="418500" cy="418500"/>
          </a:xfrm>
          <a:prstGeom prst="rect">
            <a:avLst/>
          </a:prstGeom>
        </p:spPr>
      </p:pic>
      <p:pic>
        <p:nvPicPr>
          <p:cNvPr id="11" name="Image 10" descr="Flèche vers la droite avec lien hypertexte vers le blog de l’équipe PowerPoint. Sélectionnez l’image pour consulter le blog de l’équipe PowerPoint ">
            <a:extLst>
              <a:ext uri="{FF2B5EF4-FFF2-40B4-BE49-F238E27FC236}">
                <a16:creationId xmlns:a16="http://schemas.microsoft.com/office/drawing/2014/main" id="{43F56875-8BBC-B241-B189-1CC82DF2A0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25" y="4762755"/>
            <a:ext cx="418500" cy="438428"/>
          </a:xfrm>
          <a:prstGeom prst="rect">
            <a:avLst/>
          </a:prstGeom>
        </p:spPr>
      </p:pic>
      <p:pic>
        <p:nvPicPr>
          <p:cNvPr id="12" name="Image 11" descr="Flèche vers la droite avec lien hypertexte vers le blog de l’équipe PowerPoint. Sélectionnez l’image pour consulter le blog de l’équipe PowerPoint ">
            <a:extLst>
              <a:ext uri="{FF2B5EF4-FFF2-40B4-BE49-F238E27FC236}">
                <a16:creationId xmlns:a16="http://schemas.microsoft.com/office/drawing/2014/main" id="{41BC475E-0EC6-78FE-3A73-866A7F1FD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25" y="4186336"/>
            <a:ext cx="418500" cy="418500"/>
          </a:xfrm>
          <a:prstGeom prst="rect">
            <a:avLst/>
          </a:prstGeom>
        </p:spPr>
      </p:pic>
      <p:pic>
        <p:nvPicPr>
          <p:cNvPr id="13" name="Image 12" descr="Flèche vers la droite avec lien hypertexte vers le blog de l’équipe PowerPoint. Sélectionnez l’image pour consulter le blog de l’équipe PowerPoint ">
            <a:extLst>
              <a:ext uri="{FF2B5EF4-FFF2-40B4-BE49-F238E27FC236}">
                <a16:creationId xmlns:a16="http://schemas.microsoft.com/office/drawing/2014/main" id="{D3184322-E80E-902B-FC8D-58A65076BE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11" y="2990055"/>
            <a:ext cx="418500" cy="418500"/>
          </a:xfrm>
          <a:prstGeom prst="rect">
            <a:avLst/>
          </a:prstGeom>
        </p:spPr>
      </p:pic>
      <p:sp>
        <p:nvSpPr>
          <p:cNvPr id="14" name="ZoneTexte 13">
            <a:extLst>
              <a:ext uri="{FF2B5EF4-FFF2-40B4-BE49-F238E27FC236}">
                <a16:creationId xmlns:a16="http://schemas.microsoft.com/office/drawing/2014/main" id="{3C14CC66-A0D1-5FC7-FE5D-055B38537D48}"/>
              </a:ext>
            </a:extLst>
          </p:cNvPr>
          <p:cNvSpPr txBox="1"/>
          <p:nvPr/>
        </p:nvSpPr>
        <p:spPr>
          <a:xfrm>
            <a:off x="1094890" y="1917390"/>
            <a:ext cx="10837445" cy="369332"/>
          </a:xfrm>
          <a:prstGeom prst="rect">
            <a:avLst/>
          </a:prstGeom>
          <a:noFill/>
        </p:spPr>
        <p:txBody>
          <a:bodyPr wrap="square" rtlCol="0">
            <a:spAutoFit/>
          </a:bodyPr>
          <a:lstStyle/>
          <a:p>
            <a:r>
              <a:rPr lang="fr-FR" dirty="0"/>
              <a:t> Chapitre 2 : Les agents économiques vue par la comptabilité nationale et hypothèses de comportement</a:t>
            </a:r>
          </a:p>
        </p:txBody>
      </p:sp>
      <p:sp>
        <p:nvSpPr>
          <p:cNvPr id="15" name="ZoneTexte 14">
            <a:extLst>
              <a:ext uri="{FF2B5EF4-FFF2-40B4-BE49-F238E27FC236}">
                <a16:creationId xmlns:a16="http://schemas.microsoft.com/office/drawing/2014/main" id="{DCAE5A7C-53E0-9871-1D4B-C0E0790FCCB3}"/>
              </a:ext>
            </a:extLst>
          </p:cNvPr>
          <p:cNvSpPr txBox="1"/>
          <p:nvPr/>
        </p:nvSpPr>
        <p:spPr>
          <a:xfrm>
            <a:off x="1115387" y="2432291"/>
            <a:ext cx="10557616" cy="369332"/>
          </a:xfrm>
          <a:prstGeom prst="rect">
            <a:avLst/>
          </a:prstGeom>
          <a:noFill/>
        </p:spPr>
        <p:txBody>
          <a:bodyPr wrap="square" rtlCol="0">
            <a:spAutoFit/>
          </a:bodyPr>
          <a:lstStyle/>
          <a:p>
            <a:r>
              <a:rPr lang="fr-FR" dirty="0"/>
              <a:t> Chapitre 3 : La loi de l’offre et de la demande et la loi de Say (équilibre partiel versus équilibre général) </a:t>
            </a:r>
          </a:p>
        </p:txBody>
      </p:sp>
      <p:sp>
        <p:nvSpPr>
          <p:cNvPr id="16" name="ZoneTexte 15">
            <a:extLst>
              <a:ext uri="{FF2B5EF4-FFF2-40B4-BE49-F238E27FC236}">
                <a16:creationId xmlns:a16="http://schemas.microsoft.com/office/drawing/2014/main" id="{7E901F7E-512D-0F2F-71CD-EA565F039E09}"/>
              </a:ext>
            </a:extLst>
          </p:cNvPr>
          <p:cNvSpPr txBox="1"/>
          <p:nvPr/>
        </p:nvSpPr>
        <p:spPr>
          <a:xfrm>
            <a:off x="1065429" y="2987122"/>
            <a:ext cx="10667333" cy="369332"/>
          </a:xfrm>
          <a:prstGeom prst="rect">
            <a:avLst/>
          </a:prstGeom>
          <a:noFill/>
        </p:spPr>
        <p:txBody>
          <a:bodyPr wrap="square" rtlCol="0">
            <a:spAutoFit/>
          </a:bodyPr>
          <a:lstStyle/>
          <a:p>
            <a:r>
              <a:rPr lang="fr-FR" dirty="0"/>
              <a:t> Chapitre 4 : Valeur, rareté, coordination, prix</a:t>
            </a:r>
          </a:p>
        </p:txBody>
      </p:sp>
      <p:sp>
        <p:nvSpPr>
          <p:cNvPr id="17" name="ZoneTexte 16">
            <a:extLst>
              <a:ext uri="{FF2B5EF4-FFF2-40B4-BE49-F238E27FC236}">
                <a16:creationId xmlns:a16="http://schemas.microsoft.com/office/drawing/2014/main" id="{C7AD25A5-A7C8-CC33-816D-C15660AAC5C3}"/>
              </a:ext>
            </a:extLst>
          </p:cNvPr>
          <p:cNvSpPr txBox="1"/>
          <p:nvPr/>
        </p:nvSpPr>
        <p:spPr>
          <a:xfrm>
            <a:off x="1065426" y="3597506"/>
            <a:ext cx="10790686" cy="369332"/>
          </a:xfrm>
          <a:prstGeom prst="rect">
            <a:avLst/>
          </a:prstGeom>
          <a:noFill/>
        </p:spPr>
        <p:txBody>
          <a:bodyPr wrap="square" rtlCol="0">
            <a:spAutoFit/>
          </a:bodyPr>
          <a:lstStyle/>
          <a:p>
            <a:r>
              <a:rPr lang="fr-FR" dirty="0"/>
              <a:t> Chapitre 5 : Mesure du PIB et de l’inflation (faiblesse des indicateurs, rien n’est donné tout est construit) </a:t>
            </a:r>
          </a:p>
        </p:txBody>
      </p:sp>
      <p:sp>
        <p:nvSpPr>
          <p:cNvPr id="18" name="ZoneTexte 17">
            <a:extLst>
              <a:ext uri="{FF2B5EF4-FFF2-40B4-BE49-F238E27FC236}">
                <a16:creationId xmlns:a16="http://schemas.microsoft.com/office/drawing/2014/main" id="{B10926D9-1D2D-99CE-E25E-74D546C745D9}"/>
              </a:ext>
            </a:extLst>
          </p:cNvPr>
          <p:cNvSpPr txBox="1"/>
          <p:nvPr/>
        </p:nvSpPr>
        <p:spPr>
          <a:xfrm>
            <a:off x="1065425" y="4184267"/>
            <a:ext cx="10422150" cy="369332"/>
          </a:xfrm>
          <a:prstGeom prst="rect">
            <a:avLst/>
          </a:prstGeom>
          <a:noFill/>
        </p:spPr>
        <p:txBody>
          <a:bodyPr wrap="square" rtlCol="0">
            <a:spAutoFit/>
          </a:bodyPr>
          <a:lstStyle/>
          <a:p>
            <a:r>
              <a:rPr lang="fr-FR" dirty="0"/>
              <a:t> Chapitre 6 : Outils de l’économiste : analyse théorique, statistiques, mathématiques, et modélisation </a:t>
            </a:r>
          </a:p>
        </p:txBody>
      </p:sp>
      <p:sp>
        <p:nvSpPr>
          <p:cNvPr id="34" name="ZoneTexte 33">
            <a:extLst>
              <a:ext uri="{FF2B5EF4-FFF2-40B4-BE49-F238E27FC236}">
                <a16:creationId xmlns:a16="http://schemas.microsoft.com/office/drawing/2014/main" id="{2C347430-C368-FFD2-9C7A-139308F0A6D3}"/>
              </a:ext>
            </a:extLst>
          </p:cNvPr>
          <p:cNvSpPr txBox="1"/>
          <p:nvPr/>
        </p:nvSpPr>
        <p:spPr>
          <a:xfrm>
            <a:off x="1065424" y="4765158"/>
            <a:ext cx="8537825" cy="369332"/>
          </a:xfrm>
          <a:prstGeom prst="rect">
            <a:avLst/>
          </a:prstGeom>
          <a:noFill/>
        </p:spPr>
        <p:txBody>
          <a:bodyPr wrap="square" rtlCol="0">
            <a:spAutoFit/>
          </a:bodyPr>
          <a:lstStyle/>
          <a:p>
            <a:r>
              <a:rPr lang="fr-FR" dirty="0"/>
              <a:t> Chapitre 7 : Les crises </a:t>
            </a:r>
          </a:p>
        </p:txBody>
      </p:sp>
      <p:pic>
        <p:nvPicPr>
          <p:cNvPr id="35" name="Image 34" descr="Flèche vers la droite avec lien hypertexte vers le blog de l’équipe PowerPoint. Sélectionnez l’image pour consulter le blog de l’équipe PowerPoint ">
            <a:extLst>
              <a:ext uri="{FF2B5EF4-FFF2-40B4-BE49-F238E27FC236}">
                <a16:creationId xmlns:a16="http://schemas.microsoft.com/office/drawing/2014/main" id="{67D55AEB-BA84-DCB9-ED60-6AB5CD9F54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901" y="5360902"/>
            <a:ext cx="418500" cy="438428"/>
          </a:xfrm>
          <a:prstGeom prst="rect">
            <a:avLst/>
          </a:prstGeom>
        </p:spPr>
      </p:pic>
      <p:pic>
        <p:nvPicPr>
          <p:cNvPr id="36" name="Image 35" descr="Flèche vers la droite avec lien hypertexte vers le blog de l’équipe PowerPoint. Sélectionnez l’image pour consulter le blog de l’équipe PowerPoint ">
            <a:extLst>
              <a:ext uri="{FF2B5EF4-FFF2-40B4-BE49-F238E27FC236}">
                <a16:creationId xmlns:a16="http://schemas.microsoft.com/office/drawing/2014/main" id="{B370DD10-7C2A-A510-ECB6-3B20B390DF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87" y="5876245"/>
            <a:ext cx="418500" cy="438428"/>
          </a:xfrm>
          <a:prstGeom prst="rect">
            <a:avLst/>
          </a:prstGeom>
        </p:spPr>
      </p:pic>
      <p:sp>
        <p:nvSpPr>
          <p:cNvPr id="38" name="ZoneTexte 37">
            <a:extLst>
              <a:ext uri="{FF2B5EF4-FFF2-40B4-BE49-F238E27FC236}">
                <a16:creationId xmlns:a16="http://schemas.microsoft.com/office/drawing/2014/main" id="{DAAB4B33-305C-6797-24F9-D077BBAD4084}"/>
              </a:ext>
            </a:extLst>
          </p:cNvPr>
          <p:cNvSpPr txBox="1"/>
          <p:nvPr/>
        </p:nvSpPr>
        <p:spPr>
          <a:xfrm>
            <a:off x="1094890" y="5350001"/>
            <a:ext cx="8537825" cy="369332"/>
          </a:xfrm>
          <a:prstGeom prst="rect">
            <a:avLst/>
          </a:prstGeom>
          <a:noFill/>
        </p:spPr>
        <p:txBody>
          <a:bodyPr wrap="square" rtlCol="0">
            <a:spAutoFit/>
          </a:bodyPr>
          <a:lstStyle/>
          <a:p>
            <a:r>
              <a:rPr lang="fr-FR" dirty="0"/>
              <a:t>Chapitre 8 : Les défis contemporains : fin du mois vs. fin du monde ? </a:t>
            </a:r>
          </a:p>
        </p:txBody>
      </p:sp>
      <p:sp>
        <p:nvSpPr>
          <p:cNvPr id="40" name="ZoneTexte 39">
            <a:extLst>
              <a:ext uri="{FF2B5EF4-FFF2-40B4-BE49-F238E27FC236}">
                <a16:creationId xmlns:a16="http://schemas.microsoft.com/office/drawing/2014/main" id="{D39A6A46-A48F-2D45-3922-19E79F02BEF4}"/>
              </a:ext>
            </a:extLst>
          </p:cNvPr>
          <p:cNvSpPr txBox="1"/>
          <p:nvPr/>
        </p:nvSpPr>
        <p:spPr>
          <a:xfrm>
            <a:off x="1120221" y="5859997"/>
            <a:ext cx="8537825" cy="369332"/>
          </a:xfrm>
          <a:prstGeom prst="rect">
            <a:avLst/>
          </a:prstGeom>
          <a:noFill/>
        </p:spPr>
        <p:txBody>
          <a:bodyPr wrap="square" rtlCol="0">
            <a:spAutoFit/>
          </a:bodyPr>
          <a:lstStyle/>
          <a:p>
            <a:r>
              <a:rPr lang="fr-FR" dirty="0"/>
              <a:t>Chapitre 9 : conclusions / préparation à l’examen</a:t>
            </a:r>
          </a:p>
        </p:txBody>
      </p:sp>
    </p:spTree>
    <p:extLst>
      <p:ext uri="{BB962C8B-B14F-4D97-AF65-F5344CB8AC3E}">
        <p14:creationId xmlns:p14="http://schemas.microsoft.com/office/powerpoint/2010/main" val="175112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arn(inVertical)">
                                      <p:cBhvr>
                                        <p:cTn id="63" dur="500"/>
                                        <p:tgtEl>
                                          <p:spTgt spid="38"/>
                                        </p:tgtEl>
                                      </p:cBhvr>
                                    </p:animEffect>
                                  </p:childTnLst>
                                </p:cTn>
                              </p:par>
                              <p:par>
                                <p:cTn id="64" presetID="16" presetClass="entr" presetSubtype="21"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barn(inVertical)">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barn(inVertical)">
                                      <p:cBhvr>
                                        <p:cTn id="71" dur="500"/>
                                        <p:tgtEl>
                                          <p:spTgt spid="3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arn(inVertical)">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18" grpId="0"/>
      <p:bldP spid="34" grpId="0"/>
      <p:bldP spid="38"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A7A0A-C222-8BEF-4057-BB28C9DF43CC}"/>
              </a:ext>
            </a:extLst>
          </p:cNvPr>
          <p:cNvSpPr>
            <a:spLocks noGrp="1"/>
          </p:cNvSpPr>
          <p:nvPr>
            <p:ph type="title"/>
          </p:nvPr>
        </p:nvSpPr>
        <p:spPr>
          <a:xfrm>
            <a:off x="521208" y="871870"/>
            <a:ext cx="9962494" cy="1304402"/>
          </a:xfrm>
        </p:spPr>
        <p:txBody>
          <a:bodyPr>
            <a:normAutofit/>
          </a:bodyPr>
          <a:lstStyle/>
          <a:p>
            <a:r>
              <a:rPr lang="fr-FR" dirty="0"/>
              <a:t>Elément de calculs : offre/Demande et surplus</a:t>
            </a:r>
          </a:p>
        </p:txBody>
      </p:sp>
      <p:sp>
        <p:nvSpPr>
          <p:cNvPr id="3" name="Espace réservé du contenu 2">
            <a:extLst>
              <a:ext uri="{FF2B5EF4-FFF2-40B4-BE49-F238E27FC236}">
                <a16:creationId xmlns:a16="http://schemas.microsoft.com/office/drawing/2014/main" id="{7B1DB09C-820E-F008-ACB2-58F39C3BB5EA}"/>
              </a:ext>
            </a:extLst>
          </p:cNvPr>
          <p:cNvSpPr>
            <a:spLocks noGrp="1"/>
          </p:cNvSpPr>
          <p:nvPr>
            <p:ph sz="quarter" idx="13"/>
          </p:nvPr>
        </p:nvSpPr>
        <p:spPr/>
        <p:txBody>
          <a:bodyPr>
            <a:normAutofit fontScale="92500" lnSpcReduction="20000"/>
          </a:bodyPr>
          <a:lstStyle/>
          <a:p>
            <a:r>
              <a:rPr lang="fr-FR" dirty="0"/>
              <a:t>Si les courbes d’offre et de demande sont simplifiées par des droites, on peut déterminer ces droites à partir de deux coordonnées. </a:t>
            </a:r>
          </a:p>
          <a:p>
            <a:r>
              <a:rPr lang="fr-FR" dirty="0"/>
              <a:t>Soit le point de coordonnées :  A (10, 70) et  B (100,10) </a:t>
            </a:r>
          </a:p>
          <a:p>
            <a:r>
              <a:rPr lang="fr-FR" dirty="0"/>
              <a:t>Vous établirez la droite y = mx +b, à partir des 2 points précédents. </a:t>
            </a:r>
          </a:p>
          <a:p>
            <a:r>
              <a:rPr lang="fr-FR" dirty="0"/>
              <a:t>On rappelle la formule pour établir le coefficient directeur. </a:t>
            </a:r>
          </a:p>
          <a:p>
            <a:r>
              <a:rPr lang="fr-FR" dirty="0"/>
              <a:t>m= </a:t>
            </a:r>
            <a:r>
              <a:rPr lang="el-GR" dirty="0">
                <a:latin typeface="Calibri" panose="020F0502020204030204" pitchFamily="34" charset="0"/>
                <a:ea typeface="Calibri" panose="020F0502020204030204" pitchFamily="34" charset="0"/>
                <a:cs typeface="Calibri" panose="020F0502020204030204" pitchFamily="34" charset="0"/>
              </a:rPr>
              <a:t>Δ</a:t>
            </a:r>
            <a:r>
              <a:rPr lang="fr-FR" dirty="0">
                <a:latin typeface="Calibri" panose="020F0502020204030204" pitchFamily="34" charset="0"/>
                <a:ea typeface="Calibri" panose="020F0502020204030204" pitchFamily="34" charset="0"/>
                <a:cs typeface="Calibri" panose="020F0502020204030204" pitchFamily="34" charset="0"/>
              </a:rPr>
              <a:t>y/ </a:t>
            </a:r>
            <a:r>
              <a:rPr lang="el-GR" dirty="0">
                <a:latin typeface="Calibri" panose="020F0502020204030204" pitchFamily="34" charset="0"/>
                <a:ea typeface="Calibri" panose="020F0502020204030204" pitchFamily="34" charset="0"/>
                <a:cs typeface="Calibri" panose="020F0502020204030204" pitchFamily="34" charset="0"/>
              </a:rPr>
              <a:t>Δ</a:t>
            </a:r>
            <a:r>
              <a:rPr lang="fr-FR" dirty="0">
                <a:latin typeface="Calibri" panose="020F0502020204030204" pitchFamily="34" charset="0"/>
                <a:ea typeface="Calibri" panose="020F0502020204030204" pitchFamily="34" charset="0"/>
                <a:cs typeface="Calibri" panose="020F0502020204030204" pitchFamily="34" charset="0"/>
              </a:rPr>
              <a:t>x = (y2-y1)/(x2-x1) = (10-70)/(100-10)=-60/90=-6/9≈-0,6667</a:t>
            </a:r>
            <a:r>
              <a:rPr lang="fr-FR" dirty="0"/>
              <a:t> </a:t>
            </a:r>
          </a:p>
          <a:p>
            <a:endParaRPr lang="fr-FR" dirty="0"/>
          </a:p>
        </p:txBody>
      </p:sp>
    </p:spTree>
    <p:extLst>
      <p:ext uri="{BB962C8B-B14F-4D97-AF65-F5344CB8AC3E}">
        <p14:creationId xmlns:p14="http://schemas.microsoft.com/office/powerpoint/2010/main" val="30044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11383-057A-CD0E-8004-D287CBBB868C}"/>
              </a:ext>
            </a:extLst>
          </p:cNvPr>
          <p:cNvSpPr>
            <a:spLocks noGrp="1"/>
          </p:cNvSpPr>
          <p:nvPr>
            <p:ph type="title"/>
          </p:nvPr>
        </p:nvSpPr>
        <p:spPr>
          <a:xfrm>
            <a:off x="521207" y="797442"/>
            <a:ext cx="11121443" cy="1378830"/>
          </a:xfrm>
        </p:spPr>
        <p:txBody>
          <a:bodyPr>
            <a:normAutofit/>
          </a:bodyPr>
          <a:lstStyle/>
          <a:p>
            <a:r>
              <a:rPr lang="fr-FR" dirty="0"/>
              <a:t>Elément de calculs : offre/Demande et surplus</a:t>
            </a:r>
          </a:p>
        </p:txBody>
      </p:sp>
      <p:sp>
        <p:nvSpPr>
          <p:cNvPr id="4" name="ZoneTexte 3">
            <a:extLst>
              <a:ext uri="{FF2B5EF4-FFF2-40B4-BE49-F238E27FC236}">
                <a16:creationId xmlns:a16="http://schemas.microsoft.com/office/drawing/2014/main" id="{D9900BCD-56DF-82CD-92E1-C0F520A40151}"/>
              </a:ext>
            </a:extLst>
          </p:cNvPr>
          <p:cNvSpPr txBox="1"/>
          <p:nvPr/>
        </p:nvSpPr>
        <p:spPr>
          <a:xfrm>
            <a:off x="521207" y="2594344"/>
            <a:ext cx="11280933" cy="4216539"/>
          </a:xfrm>
          <a:prstGeom prst="rect">
            <a:avLst/>
          </a:prstGeom>
          <a:noFill/>
        </p:spPr>
        <p:txBody>
          <a:bodyPr wrap="square" rtlCol="0">
            <a:spAutoFit/>
          </a:bodyPr>
          <a:lstStyle/>
          <a:p>
            <a:r>
              <a:rPr lang="fr-FR" sz="2400" dirty="0"/>
              <a:t>Dans l’équation canonique, on remplace x et y par les coordonnées d’un point en retenant la valeur de m</a:t>
            </a:r>
          </a:p>
          <a:p>
            <a:endParaRPr lang="fr-FR" sz="2400" dirty="0"/>
          </a:p>
          <a:p>
            <a:r>
              <a:rPr lang="fr-FR" sz="2400" dirty="0"/>
              <a:t>Y = -6/9x +b  	=</a:t>
            </a:r>
            <a:r>
              <a:rPr lang="fr-FR" sz="2400" dirty="0">
                <a:latin typeface="Calibri" panose="020F0502020204030204" pitchFamily="34" charset="0"/>
                <a:ea typeface="Calibri" panose="020F0502020204030204" pitchFamily="34" charset="0"/>
                <a:cs typeface="Calibri" panose="020F0502020204030204" pitchFamily="34" charset="0"/>
              </a:rPr>
              <a:t>&gt;  70 = -6/9*10+b   	=&gt; 70 = -60/9 + b 	=&gt; 70 +60/9 = B </a:t>
            </a:r>
          </a:p>
          <a:p>
            <a:pPr marL="342900" indent="-342900">
              <a:buFont typeface="Symbol" panose="05050102010706020507" pitchFamily="18" charset="2"/>
              <a:buChar char="Þ"/>
            </a:pPr>
            <a:r>
              <a:rPr lang="fr-FR" sz="2400" dirty="0">
                <a:latin typeface="Calibri" panose="020F0502020204030204" pitchFamily="34" charset="0"/>
                <a:ea typeface="Calibri" panose="020F0502020204030204" pitchFamily="34" charset="0"/>
                <a:cs typeface="Calibri" panose="020F0502020204030204" pitchFamily="34" charset="0"/>
              </a:rPr>
              <a:t>(70*9+60)/9 = b 	=&gt; (630+60)/9 		=&gt; 690/9=b 		=&gt; 230/3≈76,67 </a:t>
            </a:r>
          </a:p>
          <a:p>
            <a:pPr marL="342900" indent="-342900">
              <a:buFont typeface="Symbol" panose="05050102010706020507" pitchFamily="18" charset="2"/>
              <a:buChar char="Þ"/>
            </a:pPr>
            <a:endParaRPr lang="fr-FR" sz="24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Symbol" panose="05050102010706020507" pitchFamily="18" charset="2"/>
              <a:buChar char="Þ"/>
            </a:pPr>
            <a:r>
              <a:rPr lang="fr-FR" sz="2400" dirty="0">
                <a:latin typeface="Calibri" panose="020F0502020204030204" pitchFamily="34" charset="0"/>
                <a:ea typeface="Calibri" panose="020F0502020204030204" pitchFamily="34" charset="0"/>
                <a:cs typeface="Calibri" panose="020F0502020204030204" pitchFamily="34" charset="0"/>
              </a:rPr>
              <a:t>b ≈76,67   d’où 				</a:t>
            </a:r>
            <a:r>
              <a:rPr lang="fr-FR" sz="2800" b="1" dirty="0">
                <a:solidFill>
                  <a:srgbClr val="FF0000"/>
                </a:solidFill>
                <a:latin typeface="Calibri" panose="020F0502020204030204" pitchFamily="34" charset="0"/>
                <a:ea typeface="Calibri" panose="020F0502020204030204" pitchFamily="34" charset="0"/>
                <a:cs typeface="Calibri" panose="020F0502020204030204" pitchFamily="34" charset="0"/>
              </a:rPr>
              <a:t>y = -6/9*x +76,67</a:t>
            </a:r>
            <a:endParaRPr lang="fr-FR" sz="2800" b="1" dirty="0">
              <a:solidFill>
                <a:srgbClr val="FF0000"/>
              </a:solidFill>
            </a:endParaRPr>
          </a:p>
          <a:p>
            <a:r>
              <a:rPr lang="fr-FR" sz="2400" dirty="0"/>
              <a:t>De quelle fonction s’agit-il ? Offre ou demande. Comme le coefficient est négatif cela signifie les quantités baissent avec les prix. On est face à l’équation de la demande. </a:t>
            </a:r>
          </a:p>
          <a:p>
            <a:endParaRPr lang="fr-FR" sz="2400" dirty="0"/>
          </a:p>
        </p:txBody>
      </p:sp>
    </p:spTree>
    <p:extLst>
      <p:ext uri="{BB962C8B-B14F-4D97-AF65-F5344CB8AC3E}">
        <p14:creationId xmlns:p14="http://schemas.microsoft.com/office/powerpoint/2010/main" val="2439412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271DE3-8E36-925B-27BB-69B2056FFD18}"/>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B95198DA-24E0-AEC4-A828-95E15E2BC786}"/>
              </a:ext>
            </a:extLst>
          </p:cNvPr>
          <p:cNvPicPr>
            <a:picLocks noChangeAspect="1"/>
          </p:cNvPicPr>
          <p:nvPr/>
        </p:nvPicPr>
        <p:blipFill>
          <a:blip r:embed="rId2"/>
          <a:stretch>
            <a:fillRect/>
          </a:stretch>
        </p:blipFill>
        <p:spPr>
          <a:xfrm>
            <a:off x="164579" y="106326"/>
            <a:ext cx="12027421" cy="6485860"/>
          </a:xfrm>
          <a:prstGeom prst="rect">
            <a:avLst/>
          </a:prstGeom>
        </p:spPr>
      </p:pic>
    </p:spTree>
    <p:extLst>
      <p:ext uri="{BB962C8B-B14F-4D97-AF65-F5344CB8AC3E}">
        <p14:creationId xmlns:p14="http://schemas.microsoft.com/office/powerpoint/2010/main" val="1409651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47D261-8CD3-FD24-5B6B-1CD1D076481A}"/>
              </a:ext>
            </a:extLst>
          </p:cNvPr>
          <p:cNvSpPr>
            <a:spLocks noGrp="1"/>
          </p:cNvSpPr>
          <p:nvPr>
            <p:ph type="title"/>
          </p:nvPr>
        </p:nvSpPr>
        <p:spPr/>
        <p:txBody>
          <a:bodyPr>
            <a:normAutofit fontScale="90000"/>
          </a:bodyPr>
          <a:lstStyle/>
          <a:p>
            <a:r>
              <a:rPr lang="fr-FR" dirty="0"/>
              <a:t>Quelques éléments d’histoire de la pensée</a:t>
            </a:r>
          </a:p>
        </p:txBody>
      </p:sp>
      <p:sp>
        <p:nvSpPr>
          <p:cNvPr id="3" name="Espace réservé du contenu 2">
            <a:extLst>
              <a:ext uri="{FF2B5EF4-FFF2-40B4-BE49-F238E27FC236}">
                <a16:creationId xmlns:a16="http://schemas.microsoft.com/office/drawing/2014/main" id="{2368FD48-CCE6-A744-CD1B-CE7062586947}"/>
              </a:ext>
            </a:extLst>
          </p:cNvPr>
          <p:cNvSpPr>
            <a:spLocks noGrp="1"/>
          </p:cNvSpPr>
          <p:nvPr>
            <p:ph sz="quarter" idx="13"/>
          </p:nvPr>
        </p:nvSpPr>
        <p:spPr/>
        <p:txBody>
          <a:bodyPr/>
          <a:lstStyle/>
          <a:p>
            <a:r>
              <a:rPr lang="fr-FR" dirty="0">
                <a:hlinkClick r:id="rId2"/>
              </a:rPr>
              <a:t>https://www.citeco.fr/histoire-pensee-economique/index.php</a:t>
            </a:r>
            <a:endParaRPr lang="fr-FR" dirty="0"/>
          </a:p>
        </p:txBody>
      </p:sp>
    </p:spTree>
    <p:extLst>
      <p:ext uri="{BB962C8B-B14F-4D97-AF65-F5344CB8AC3E}">
        <p14:creationId xmlns:p14="http://schemas.microsoft.com/office/powerpoint/2010/main" val="415687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4DA51-5446-80B4-6B35-45E8157C171E}"/>
              </a:ext>
            </a:extLst>
          </p:cNvPr>
          <p:cNvSpPr>
            <a:spLocks noGrp="1"/>
          </p:cNvSpPr>
          <p:nvPr>
            <p:ph type="title"/>
          </p:nvPr>
        </p:nvSpPr>
        <p:spPr>
          <a:xfrm>
            <a:off x="521207" y="1536192"/>
            <a:ext cx="10345575" cy="640080"/>
          </a:xfrm>
        </p:spPr>
        <p:txBody>
          <a:bodyPr>
            <a:normAutofit/>
          </a:bodyPr>
          <a:lstStyle/>
          <a:p>
            <a:r>
              <a:rPr lang="fr-FR" dirty="0"/>
              <a:t>A partir de l’antiquité : les courants principaux</a:t>
            </a:r>
          </a:p>
        </p:txBody>
      </p:sp>
      <p:sp>
        <p:nvSpPr>
          <p:cNvPr id="4" name="ZoneTexte 3">
            <a:extLst>
              <a:ext uri="{FF2B5EF4-FFF2-40B4-BE49-F238E27FC236}">
                <a16:creationId xmlns:a16="http://schemas.microsoft.com/office/drawing/2014/main" id="{DE4F8A61-395C-2B38-85A0-B92B6650098E}"/>
              </a:ext>
            </a:extLst>
          </p:cNvPr>
          <p:cNvSpPr txBox="1"/>
          <p:nvPr/>
        </p:nvSpPr>
        <p:spPr>
          <a:xfrm>
            <a:off x="728869" y="2544418"/>
            <a:ext cx="11065566" cy="4524315"/>
          </a:xfrm>
          <a:prstGeom prst="rect">
            <a:avLst/>
          </a:prstGeom>
          <a:noFill/>
        </p:spPr>
        <p:txBody>
          <a:bodyPr wrap="square" rtlCol="0">
            <a:spAutoFit/>
          </a:bodyPr>
          <a:lstStyle/>
          <a:p>
            <a:r>
              <a:rPr lang="fr-FR" dirty="0"/>
              <a:t>Aristote : L’économie est la loi de la maison. Comment on gère sa maison. </a:t>
            </a:r>
          </a:p>
          <a:p>
            <a:endParaRPr lang="fr-FR" dirty="0"/>
          </a:p>
          <a:p>
            <a:r>
              <a:rPr lang="fr-FR" dirty="0"/>
              <a:t>Les grandes familles athénienne vivent à travers l’exploitation de leur activité d’autoproduction en mobilisant des esclaves. Le but est l’autosuffisance, le commerce ne vise pas à l’accumulation de richesses mais simplement à palier aux produits qui ne serait pas produit dans le cadre de l’exploitation familiale. </a:t>
            </a:r>
          </a:p>
          <a:p>
            <a:endParaRPr lang="fr-FR" dirty="0"/>
          </a:p>
          <a:p>
            <a:r>
              <a:rPr lang="fr-FR" dirty="0"/>
              <a:t>Pour cela des échanges peuvent avoir lieu, à travers le troc, ou pas échange monétaire. </a:t>
            </a:r>
          </a:p>
          <a:p>
            <a:endParaRPr lang="fr-FR" dirty="0"/>
          </a:p>
          <a:p>
            <a:r>
              <a:rPr lang="fr-FR" dirty="0"/>
              <a:t>La monnaie dans ce cadre ne doit servir que d’échange et ne doit pas être désirée pour elle-même dans le but d’une accumulation de richesse monétaire. </a:t>
            </a:r>
          </a:p>
          <a:p>
            <a:endParaRPr lang="fr-FR" dirty="0"/>
          </a:p>
          <a:p>
            <a:r>
              <a:rPr lang="fr-FR" dirty="0"/>
              <a:t>Cette finalité pour Aristote est une dérive de l’usage de la monnaie. </a:t>
            </a:r>
          </a:p>
          <a:p>
            <a:endParaRPr lang="fr-FR" dirty="0"/>
          </a:p>
          <a:p>
            <a:r>
              <a:rPr lang="fr-FR" dirty="0"/>
              <a:t>C’est pour cette raison qu’il forme le second terme de chrématistique : qui elle renvoie à l’activité économique lucrative. </a:t>
            </a:r>
          </a:p>
          <a:p>
            <a:r>
              <a:rPr lang="fr-FR" dirty="0"/>
              <a:t> </a:t>
            </a:r>
          </a:p>
        </p:txBody>
      </p:sp>
    </p:spTree>
    <p:extLst>
      <p:ext uri="{BB962C8B-B14F-4D97-AF65-F5344CB8AC3E}">
        <p14:creationId xmlns:p14="http://schemas.microsoft.com/office/powerpoint/2010/main" val="2852352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E7E94A-03AD-BBCB-5AB9-85DC698E405C}"/>
              </a:ext>
            </a:extLst>
          </p:cNvPr>
          <p:cNvSpPr>
            <a:spLocks noGrp="1"/>
          </p:cNvSpPr>
          <p:nvPr>
            <p:ph type="title"/>
          </p:nvPr>
        </p:nvSpPr>
        <p:spPr>
          <a:xfrm>
            <a:off x="521208" y="1536192"/>
            <a:ext cx="10807192" cy="640080"/>
          </a:xfrm>
        </p:spPr>
        <p:txBody>
          <a:bodyPr>
            <a:normAutofit/>
          </a:bodyPr>
          <a:lstStyle/>
          <a:p>
            <a:r>
              <a:rPr lang="fr-FR" dirty="0"/>
              <a:t>La chrématistique, dérive de l’économie</a:t>
            </a:r>
          </a:p>
        </p:txBody>
      </p:sp>
      <p:sp>
        <p:nvSpPr>
          <p:cNvPr id="4" name="ZoneTexte 3">
            <a:extLst>
              <a:ext uri="{FF2B5EF4-FFF2-40B4-BE49-F238E27FC236}">
                <a16:creationId xmlns:a16="http://schemas.microsoft.com/office/drawing/2014/main" id="{B5D2A675-D9B5-9A0A-C870-8AD0B7A6AA2F}"/>
              </a:ext>
            </a:extLst>
          </p:cNvPr>
          <p:cNvSpPr txBox="1"/>
          <p:nvPr/>
        </p:nvSpPr>
        <p:spPr>
          <a:xfrm>
            <a:off x="521208" y="2438401"/>
            <a:ext cx="11078125" cy="4093428"/>
          </a:xfrm>
          <a:prstGeom prst="rect">
            <a:avLst/>
          </a:prstGeom>
          <a:noFill/>
        </p:spPr>
        <p:txBody>
          <a:bodyPr wrap="square" rtlCol="0">
            <a:spAutoFit/>
          </a:bodyPr>
          <a:lstStyle/>
          <a:p>
            <a:r>
              <a:rPr lang="fr-FR" sz="2000" dirty="0"/>
              <a:t>La chrématistique est une dérive de l’économie et de l’usage de la monnaie pour Aristote. </a:t>
            </a:r>
          </a:p>
          <a:p>
            <a:endParaRPr lang="fr-FR" sz="2000" dirty="0"/>
          </a:p>
          <a:p>
            <a:r>
              <a:rPr lang="fr-FR" sz="2000" dirty="0"/>
              <a:t>La volonté d’accumuler de la monnaie pour elle-même peut parasiter le fonctionnement de la cité en raison de l’accumulation de pouvoir économique qui pourrait venir heurter le pouvoir politique. </a:t>
            </a:r>
          </a:p>
          <a:p>
            <a:endParaRPr lang="fr-FR" sz="2000" dirty="0"/>
          </a:p>
          <a:p>
            <a:endParaRPr lang="fr-FR" sz="2000" dirty="0"/>
          </a:p>
          <a:p>
            <a:r>
              <a:rPr lang="fr-FR" sz="2000" dirty="0"/>
              <a:t>Pour Aristote, le pouvoir politique doit être isolé des considérations économiques. </a:t>
            </a:r>
          </a:p>
          <a:p>
            <a:endParaRPr lang="fr-FR" sz="2000" dirty="0"/>
          </a:p>
          <a:p>
            <a:r>
              <a:rPr lang="fr-FR" sz="2000" dirty="0"/>
              <a:t>Cette problématique renvoie aux dangers contemporains de la plutocratie où ce serait le pouvoir de l’argent qui s’imposerait au pouvoir politique. On peut également évoquer la notion de captation du pouvoir politique par des intérêts privés dans la cadre de comportements mafieux, de corruption ou d’un lobbying excessif. </a:t>
            </a:r>
          </a:p>
        </p:txBody>
      </p:sp>
    </p:spTree>
    <p:extLst>
      <p:ext uri="{BB962C8B-B14F-4D97-AF65-F5344CB8AC3E}">
        <p14:creationId xmlns:p14="http://schemas.microsoft.com/office/powerpoint/2010/main" val="1186887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96AB34-A653-9630-61C4-167C697ABE32}"/>
              </a:ext>
            </a:extLst>
          </p:cNvPr>
          <p:cNvSpPr>
            <a:spLocks noGrp="1"/>
          </p:cNvSpPr>
          <p:nvPr>
            <p:ph type="title"/>
          </p:nvPr>
        </p:nvSpPr>
        <p:spPr>
          <a:xfrm>
            <a:off x="521207" y="1536192"/>
            <a:ext cx="10942659" cy="640080"/>
          </a:xfrm>
        </p:spPr>
        <p:txBody>
          <a:bodyPr>
            <a:normAutofit/>
          </a:bodyPr>
          <a:lstStyle/>
          <a:p>
            <a:r>
              <a:rPr lang="fr-FR" dirty="0"/>
              <a:t>La chrématistique interdite aux citoyens grecques</a:t>
            </a:r>
          </a:p>
        </p:txBody>
      </p:sp>
      <p:sp>
        <p:nvSpPr>
          <p:cNvPr id="4" name="ZoneTexte 3">
            <a:extLst>
              <a:ext uri="{FF2B5EF4-FFF2-40B4-BE49-F238E27FC236}">
                <a16:creationId xmlns:a16="http://schemas.microsoft.com/office/drawing/2014/main" id="{8FEA207F-81DB-87DB-8B2F-E70A2675517C}"/>
              </a:ext>
            </a:extLst>
          </p:cNvPr>
          <p:cNvSpPr txBox="1"/>
          <p:nvPr/>
        </p:nvSpPr>
        <p:spPr>
          <a:xfrm>
            <a:off x="355600" y="2558070"/>
            <a:ext cx="11480800" cy="4524315"/>
          </a:xfrm>
          <a:prstGeom prst="rect">
            <a:avLst/>
          </a:prstGeom>
          <a:noFill/>
        </p:spPr>
        <p:txBody>
          <a:bodyPr wrap="square" rtlCol="0">
            <a:spAutoFit/>
          </a:bodyPr>
          <a:lstStyle/>
          <a:p>
            <a:r>
              <a:rPr lang="fr-FR" dirty="0"/>
              <a:t>La bonne économie, l’économie domestique, visant à obtenir le bonheur, un confort normal, sans accumulation excessive et il y la de l’autre côté la chrématistique qui parfois est également traduite par le terme spéculation.  Cette dernière devrait être interdite aux citoyens grecs. Seules les personnes étrangères à la citée pourraient être autorisées à mener ces activités. </a:t>
            </a:r>
          </a:p>
          <a:p>
            <a:endParaRPr lang="fr-FR" dirty="0"/>
          </a:p>
          <a:p>
            <a:endParaRPr lang="fr-FR" dirty="0"/>
          </a:p>
          <a:p>
            <a:r>
              <a:rPr lang="fr-FR" dirty="0"/>
              <a:t>La possibilité de spéculation tient au fait que des biens peuvent être échangés à différentes périodes avec des valeurs différentes. Or, les biens devraient posséder une valeur constante fondé sur leur valeur d’usage. </a:t>
            </a:r>
          </a:p>
          <a:p>
            <a:endParaRPr lang="fr-FR" dirty="0"/>
          </a:p>
          <a:p>
            <a:r>
              <a:rPr lang="fr-FR" dirty="0"/>
              <a:t>Mais parfois la valeur marchande peut fortement s’écartée de la valeur d’usage et la valeur d’usage d’un objet peut être très différentes pour différentes personnes. La valeur d’une machine, d’une maison peut évoluer en fonction des conditions de marchés et de la loi de l’offre et de la demande. </a:t>
            </a:r>
          </a:p>
          <a:p>
            <a:endParaRPr lang="fr-FR" dirty="0"/>
          </a:p>
          <a:p>
            <a:r>
              <a:rPr lang="fr-FR" dirty="0"/>
              <a:t>Aristote qui chercher à généraliser ce trouve face à une impasse en raison des difficultés à établir un théorie générale de la Valeur.  Cette question continue à hanter la science économique de nos jours. </a:t>
            </a:r>
          </a:p>
          <a:p>
            <a:endParaRPr lang="fr-FR" dirty="0"/>
          </a:p>
        </p:txBody>
      </p:sp>
    </p:spTree>
    <p:extLst>
      <p:ext uri="{BB962C8B-B14F-4D97-AF65-F5344CB8AC3E}">
        <p14:creationId xmlns:p14="http://schemas.microsoft.com/office/powerpoint/2010/main" val="3954827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BB906-A7D8-3753-B4D7-E729C775E85F}"/>
              </a:ext>
            </a:extLst>
          </p:cNvPr>
          <p:cNvSpPr>
            <a:spLocks noGrp="1"/>
          </p:cNvSpPr>
          <p:nvPr>
            <p:ph type="title"/>
          </p:nvPr>
        </p:nvSpPr>
        <p:spPr/>
        <p:txBody>
          <a:bodyPr/>
          <a:lstStyle/>
          <a:p>
            <a:r>
              <a:rPr lang="fr-FR" dirty="0"/>
              <a:t>Théorie de la valeur A. Orléans</a:t>
            </a:r>
          </a:p>
        </p:txBody>
      </p:sp>
      <p:sp>
        <p:nvSpPr>
          <p:cNvPr id="4" name="ZoneTexte 3">
            <a:extLst>
              <a:ext uri="{FF2B5EF4-FFF2-40B4-BE49-F238E27FC236}">
                <a16:creationId xmlns:a16="http://schemas.microsoft.com/office/drawing/2014/main" id="{8E99B69F-FF0E-79BE-FBCE-D380A5850E1F}"/>
              </a:ext>
            </a:extLst>
          </p:cNvPr>
          <p:cNvSpPr txBox="1"/>
          <p:nvPr/>
        </p:nvSpPr>
        <p:spPr>
          <a:xfrm>
            <a:off x="497670" y="2302933"/>
            <a:ext cx="11196659" cy="6001643"/>
          </a:xfrm>
          <a:prstGeom prst="rect">
            <a:avLst/>
          </a:prstGeom>
          <a:noFill/>
        </p:spPr>
        <p:txBody>
          <a:bodyPr wrap="square" rtlCol="0">
            <a:spAutoFit/>
          </a:bodyPr>
          <a:lstStyle/>
          <a:p>
            <a:r>
              <a:rPr lang="fr-FR" sz="2400" dirty="0"/>
              <a:t>La question de la valeur est centrale en économie. Les économistes classiques pensent que la valeur fondamentale d’un bien ou d’un service tient au temps de travail normalement nécessaire pour le produire. C’est la notion de valeur travail.</a:t>
            </a:r>
          </a:p>
          <a:p>
            <a:endParaRPr lang="fr-FR" sz="2400" dirty="0"/>
          </a:p>
          <a:p>
            <a:r>
              <a:rPr lang="fr-FR" sz="2400" dirty="0"/>
              <a:t>Chez les auteurs néo-classiques, la valeur correspond simplement à ce qu’un individu est prêt à payer pour le bien qu’il convoite. On par alors de valeur subjective, face à la valeur objective qu’essayaient d’établir les classiques dans l’esprit pionnier d’Aristote. </a:t>
            </a:r>
          </a:p>
          <a:p>
            <a:endParaRPr lang="fr-FR" sz="2400" dirty="0"/>
          </a:p>
          <a:p>
            <a:r>
              <a:rPr lang="fr-FR" sz="2400" dirty="0"/>
              <a:t>Pour A. </a:t>
            </a:r>
            <a:r>
              <a:rPr lang="fr-FR" sz="2400" dirty="0" err="1"/>
              <a:t>Orléan</a:t>
            </a:r>
            <a:r>
              <a:rPr lang="fr-FR" sz="2400" dirty="0"/>
              <a:t>, la valeur ne peut être individuelle comme chez les néo-classique et ne peut être objectivée à la manière des classique. La valeur d’un objet dépend de l’humeur et des préférences collectives de la société un moment donnée. </a:t>
            </a:r>
          </a:p>
          <a:p>
            <a:endParaRPr lang="fr-FR" sz="2400" dirty="0"/>
          </a:p>
          <a:p>
            <a:endParaRPr lang="fr-FR" sz="2400" dirty="0"/>
          </a:p>
          <a:p>
            <a:endParaRPr lang="fr-FR" sz="2400" dirty="0"/>
          </a:p>
          <a:p>
            <a:endParaRPr lang="fr-FR" sz="2400" dirty="0"/>
          </a:p>
        </p:txBody>
      </p:sp>
    </p:spTree>
    <p:extLst>
      <p:ext uri="{BB962C8B-B14F-4D97-AF65-F5344CB8AC3E}">
        <p14:creationId xmlns:p14="http://schemas.microsoft.com/office/powerpoint/2010/main" val="870747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F9800-6D83-BF84-72CE-03E433AA28C0}"/>
              </a:ext>
            </a:extLst>
          </p:cNvPr>
          <p:cNvSpPr>
            <a:spLocks noGrp="1"/>
          </p:cNvSpPr>
          <p:nvPr>
            <p:ph type="title"/>
          </p:nvPr>
        </p:nvSpPr>
        <p:spPr/>
        <p:txBody>
          <a:bodyPr>
            <a:normAutofit fontScale="90000"/>
          </a:bodyPr>
          <a:lstStyle/>
          <a:p>
            <a:r>
              <a:rPr lang="fr-FR" dirty="0"/>
              <a:t>Il n’existe pas de théorie objective et individuelle de la valeur</a:t>
            </a:r>
          </a:p>
        </p:txBody>
      </p:sp>
      <p:sp>
        <p:nvSpPr>
          <p:cNvPr id="5" name="ZoneTexte 4">
            <a:extLst>
              <a:ext uri="{FF2B5EF4-FFF2-40B4-BE49-F238E27FC236}">
                <a16:creationId xmlns:a16="http://schemas.microsoft.com/office/drawing/2014/main" id="{C9868A4A-CFF8-ECA5-D147-5B348D94D304}"/>
              </a:ext>
            </a:extLst>
          </p:cNvPr>
          <p:cNvSpPr txBox="1"/>
          <p:nvPr/>
        </p:nvSpPr>
        <p:spPr>
          <a:xfrm>
            <a:off x="521208" y="2827867"/>
            <a:ext cx="11518392" cy="3539430"/>
          </a:xfrm>
          <a:prstGeom prst="rect">
            <a:avLst/>
          </a:prstGeom>
          <a:noFill/>
        </p:spPr>
        <p:txBody>
          <a:bodyPr wrap="square">
            <a:spAutoFit/>
          </a:bodyPr>
          <a:lstStyle/>
          <a:p>
            <a:r>
              <a:rPr lang="fr-FR" sz="2800" dirty="0"/>
              <a:t>La valeur d’un objet est donc formée par les préférences collectives pour les différents biens et services avec quelques variations individuelles, mais qui sont attirées par les préférences collectives.</a:t>
            </a:r>
          </a:p>
          <a:p>
            <a:endParaRPr lang="fr-FR" sz="2800" dirty="0"/>
          </a:p>
          <a:p>
            <a:r>
              <a:rPr lang="fr-FR" sz="2800" dirty="0"/>
              <a:t>Il est donc vain de tenter de former une théorie objective de la valeur. Cette aveu d’ échec relatif doit conduire la science économique à chercher en sociologie, en marketing des éléments pour tenter de mieux comprendre la formation des prix. </a:t>
            </a:r>
          </a:p>
        </p:txBody>
      </p:sp>
    </p:spTree>
    <p:extLst>
      <p:ext uri="{BB962C8B-B14F-4D97-AF65-F5344CB8AC3E}">
        <p14:creationId xmlns:p14="http://schemas.microsoft.com/office/powerpoint/2010/main" val="1398142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2B0F2-35E4-94F9-1373-4257290C7BF9}"/>
              </a:ext>
            </a:extLst>
          </p:cNvPr>
          <p:cNvSpPr>
            <a:spLocks noGrp="1"/>
          </p:cNvSpPr>
          <p:nvPr>
            <p:ph type="title"/>
          </p:nvPr>
        </p:nvSpPr>
        <p:spPr>
          <a:xfrm>
            <a:off x="521208" y="1536192"/>
            <a:ext cx="11670792" cy="640080"/>
          </a:xfrm>
        </p:spPr>
        <p:txBody>
          <a:bodyPr>
            <a:normAutofit/>
          </a:bodyPr>
          <a:lstStyle/>
          <a:p>
            <a:r>
              <a:rPr lang="fr-FR" dirty="0"/>
              <a:t>Thomas d’Aquin, à la recherche du Juste prix</a:t>
            </a:r>
          </a:p>
        </p:txBody>
      </p:sp>
      <p:sp>
        <p:nvSpPr>
          <p:cNvPr id="4" name="ZoneTexte 3">
            <a:extLst>
              <a:ext uri="{FF2B5EF4-FFF2-40B4-BE49-F238E27FC236}">
                <a16:creationId xmlns:a16="http://schemas.microsoft.com/office/drawing/2014/main" id="{AF3F976C-60C4-F5DB-74B0-791450A588F7}"/>
              </a:ext>
            </a:extLst>
          </p:cNvPr>
          <p:cNvSpPr txBox="1"/>
          <p:nvPr/>
        </p:nvSpPr>
        <p:spPr>
          <a:xfrm>
            <a:off x="347133" y="2455332"/>
            <a:ext cx="11497733" cy="4524315"/>
          </a:xfrm>
          <a:prstGeom prst="rect">
            <a:avLst/>
          </a:prstGeom>
          <a:noFill/>
        </p:spPr>
        <p:txBody>
          <a:bodyPr wrap="square" rtlCol="0">
            <a:spAutoFit/>
          </a:bodyPr>
          <a:lstStyle/>
          <a:p>
            <a:r>
              <a:rPr lang="fr-FR" dirty="0"/>
              <a:t>Dans l’esprit de la Grèce antique la travail est activité vile qui doit être dévolue aux esclaves tandis que les citoyens doivent se cultiver pour participer à la vie politique et gérer correctement la cité, entretenir leur forme physique pour participer aux guerre est défendre la cité.</a:t>
            </a:r>
          </a:p>
          <a:p>
            <a:endParaRPr lang="fr-FR" dirty="0"/>
          </a:p>
          <a:p>
            <a:r>
              <a:rPr lang="fr-FR" dirty="0"/>
              <a:t>Dans la pensée médiévale, la travail est réhabilité comme une activité noble, utile au salut de la famille et de la cité. </a:t>
            </a:r>
          </a:p>
          <a:p>
            <a:endParaRPr lang="fr-FR" dirty="0"/>
          </a:p>
          <a:p>
            <a:r>
              <a:rPr lang="fr-FR" dirty="0"/>
              <a:t>Mais deux activités sont distinguées : celles visant à pourvoir grâce à son travail aux besoins de la famille et de la cité. </a:t>
            </a:r>
          </a:p>
          <a:p>
            <a:endParaRPr lang="fr-FR" dirty="0"/>
          </a:p>
          <a:p>
            <a:r>
              <a:rPr lang="fr-FR" dirty="0"/>
              <a:t>Et les activité commerciale et surtout de l’usure qui sont à priori condamnables puisqu’elles visent l’accumulation de la richesse pour elle-même. </a:t>
            </a:r>
          </a:p>
          <a:p>
            <a:endParaRPr lang="fr-FR" dirty="0"/>
          </a:p>
          <a:p>
            <a:r>
              <a:rPr lang="fr-FR" dirty="0"/>
              <a:t>Thomas d’Aquin va néanmoins apporter une souplesse sur le profit, en considérant qu’un profit raisonnable pouvait correspondre à la rémunération de l’entrepreneur.  </a:t>
            </a:r>
          </a:p>
          <a:p>
            <a:endParaRPr lang="fr-FR" dirty="0"/>
          </a:p>
        </p:txBody>
      </p:sp>
    </p:spTree>
    <p:extLst>
      <p:ext uri="{BB962C8B-B14F-4D97-AF65-F5344CB8AC3E}">
        <p14:creationId xmlns:p14="http://schemas.microsoft.com/office/powerpoint/2010/main" val="96665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95B67-8A7C-613C-4A04-26D60D21D352}"/>
              </a:ext>
            </a:extLst>
          </p:cNvPr>
          <p:cNvSpPr>
            <a:spLocks noGrp="1"/>
          </p:cNvSpPr>
          <p:nvPr>
            <p:ph type="title"/>
          </p:nvPr>
        </p:nvSpPr>
        <p:spPr>
          <a:xfrm>
            <a:off x="521208" y="1536192"/>
            <a:ext cx="6876288" cy="640080"/>
          </a:xfrm>
        </p:spPr>
        <p:txBody>
          <a:bodyPr>
            <a:normAutofit fontScale="90000"/>
          </a:bodyPr>
          <a:lstStyle/>
          <a:p>
            <a:r>
              <a:rPr lang="fr-FR" dirty="0"/>
              <a:t>Introduction :</a:t>
            </a:r>
            <a:br>
              <a:rPr lang="fr-FR" dirty="0"/>
            </a:br>
            <a:r>
              <a:rPr lang="fr-FR" dirty="0"/>
              <a:t> L’analyse économique, un champ de bataille théorique </a:t>
            </a:r>
          </a:p>
        </p:txBody>
      </p:sp>
      <p:sp>
        <p:nvSpPr>
          <p:cNvPr id="3" name="Espace réservé du contenu 2">
            <a:extLst>
              <a:ext uri="{FF2B5EF4-FFF2-40B4-BE49-F238E27FC236}">
                <a16:creationId xmlns:a16="http://schemas.microsoft.com/office/drawing/2014/main" id="{2814DC82-0B8C-C8A5-658B-29B64ACCB399}"/>
              </a:ext>
            </a:extLst>
          </p:cNvPr>
          <p:cNvSpPr>
            <a:spLocks noGrp="1"/>
          </p:cNvSpPr>
          <p:nvPr>
            <p:ph sz="quarter" idx="13"/>
          </p:nvPr>
        </p:nvSpPr>
        <p:spPr>
          <a:xfrm>
            <a:off x="539750" y="2560638"/>
            <a:ext cx="11228917" cy="3976687"/>
          </a:xfrm>
        </p:spPr>
        <p:txBody>
          <a:bodyPr>
            <a:normAutofit fontScale="92500"/>
          </a:bodyPr>
          <a:lstStyle/>
          <a:p>
            <a:r>
              <a:rPr lang="fr-FR" dirty="0"/>
              <a:t>L’économiste professionnel a pour mission d’éclairer la prise de décision. Ces décisions peuvent concerner des entreprises, des banques, des particuliers, des gouvernements ou des organisations internationales.   </a:t>
            </a:r>
          </a:p>
          <a:p>
            <a:r>
              <a:rPr lang="fr-FR" dirty="0"/>
              <a:t>En fonction du courant de pensée des différentes économistes, les outils mobilisés pourront être très différents et surtout les recommandations pourraient être diamétralement opposées </a:t>
            </a:r>
          </a:p>
          <a:p>
            <a:r>
              <a:rPr lang="fr-FR" dirty="0"/>
              <a:t>car l’économie n’est pas une science DURE ! Elle est une science SOCIALE !</a:t>
            </a:r>
          </a:p>
        </p:txBody>
      </p:sp>
    </p:spTree>
    <p:extLst>
      <p:ext uri="{BB962C8B-B14F-4D97-AF65-F5344CB8AC3E}">
        <p14:creationId xmlns:p14="http://schemas.microsoft.com/office/powerpoint/2010/main" val="342310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1A78F-0BFE-2F19-D425-07E16B2BCC6A}"/>
              </a:ext>
            </a:extLst>
          </p:cNvPr>
          <p:cNvSpPr>
            <a:spLocks noGrp="1"/>
          </p:cNvSpPr>
          <p:nvPr>
            <p:ph type="title"/>
          </p:nvPr>
        </p:nvSpPr>
        <p:spPr>
          <a:xfrm>
            <a:off x="521207" y="728133"/>
            <a:ext cx="11095059" cy="1448139"/>
          </a:xfrm>
        </p:spPr>
        <p:txBody>
          <a:bodyPr>
            <a:normAutofit/>
          </a:bodyPr>
          <a:lstStyle/>
          <a:p>
            <a:r>
              <a:rPr lang="fr-FR" dirty="0"/>
              <a:t>Des tensions apparaissent avec le développement de l’activité commerciale</a:t>
            </a:r>
          </a:p>
        </p:txBody>
      </p:sp>
      <p:sp>
        <p:nvSpPr>
          <p:cNvPr id="4" name="ZoneTexte 3">
            <a:extLst>
              <a:ext uri="{FF2B5EF4-FFF2-40B4-BE49-F238E27FC236}">
                <a16:creationId xmlns:a16="http://schemas.microsoft.com/office/drawing/2014/main" id="{096A9A0A-12AA-1E3D-9AB2-7C1606C2AF08}"/>
              </a:ext>
            </a:extLst>
          </p:cNvPr>
          <p:cNvSpPr txBox="1"/>
          <p:nvPr/>
        </p:nvSpPr>
        <p:spPr>
          <a:xfrm>
            <a:off x="521207" y="2573867"/>
            <a:ext cx="11416793" cy="3970318"/>
          </a:xfrm>
          <a:prstGeom prst="rect">
            <a:avLst/>
          </a:prstGeom>
          <a:noFill/>
        </p:spPr>
        <p:txBody>
          <a:bodyPr wrap="square" rtlCol="0">
            <a:spAutoFit/>
          </a:bodyPr>
          <a:lstStyle/>
          <a:p>
            <a:r>
              <a:rPr lang="fr-FR" dirty="0"/>
              <a:t>Le développement des échanges commerciaux à travers les foires et le commerce au long court va nécessiter l’accroissement des moyens de paiement et le développent du crédit.  </a:t>
            </a:r>
          </a:p>
          <a:p>
            <a:endParaRPr lang="fr-FR" dirty="0"/>
          </a:p>
          <a:p>
            <a:endParaRPr lang="fr-FR" dirty="0"/>
          </a:p>
          <a:p>
            <a:r>
              <a:rPr lang="fr-FR" dirty="0"/>
              <a:t>Avec la lettre de change se développe lentement la monnaie fiduciaire (basée sur la confiance) vers la fin moyen-Age puis jusqu’à son apogée aux XVI siècle. </a:t>
            </a:r>
          </a:p>
          <a:p>
            <a:endParaRPr lang="fr-FR" dirty="0"/>
          </a:p>
          <a:p>
            <a:r>
              <a:rPr lang="fr-FR" dirty="0"/>
              <a:t>Il s’agit d’un effet de commerce, un vendeur délivre à un acheteur les produits escomptés contre une promesse de remboursement à échéance. Une forme de crédit commercial.   </a:t>
            </a:r>
          </a:p>
          <a:p>
            <a:endParaRPr lang="fr-FR" dirty="0"/>
          </a:p>
          <a:p>
            <a:r>
              <a:rPr lang="fr-FR" dirty="0"/>
              <a:t>Mais la lettre de change peut elle-même être échanger pour payer une tierce personne qui aurait confiance dans la personne qui a contracté le crédit. </a:t>
            </a:r>
          </a:p>
          <a:p>
            <a:endParaRPr lang="fr-FR" dirty="0"/>
          </a:p>
          <a:p>
            <a:r>
              <a:rPr lang="fr-FR" dirty="0"/>
              <a:t>Plus largement l’</a:t>
            </a:r>
            <a:r>
              <a:rPr lang="fr-FR" dirty="0" err="1"/>
              <a:t>usur</a:t>
            </a:r>
            <a:r>
              <a:rPr lang="fr-FR" dirty="0"/>
              <a:t> augmente, crédit au fort taux d’intérêt aux canons de la religion catholique. </a:t>
            </a:r>
          </a:p>
        </p:txBody>
      </p:sp>
    </p:spTree>
    <p:extLst>
      <p:ext uri="{BB962C8B-B14F-4D97-AF65-F5344CB8AC3E}">
        <p14:creationId xmlns:p14="http://schemas.microsoft.com/office/powerpoint/2010/main" val="1902591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F23CF-2DB0-06EB-FF05-3C87D66507E7}"/>
              </a:ext>
            </a:extLst>
          </p:cNvPr>
          <p:cNvSpPr>
            <a:spLocks noGrp="1"/>
          </p:cNvSpPr>
          <p:nvPr>
            <p:ph type="title"/>
          </p:nvPr>
        </p:nvSpPr>
        <p:spPr>
          <a:xfrm>
            <a:off x="521208" y="914400"/>
            <a:ext cx="11061192" cy="1261872"/>
          </a:xfrm>
        </p:spPr>
        <p:txBody>
          <a:bodyPr>
            <a:normAutofit/>
          </a:bodyPr>
          <a:lstStyle/>
          <a:p>
            <a:r>
              <a:rPr lang="fr-FR" dirty="0"/>
              <a:t>Distinction crédit à la consommation / crédit à la production</a:t>
            </a:r>
          </a:p>
        </p:txBody>
      </p:sp>
      <p:sp>
        <p:nvSpPr>
          <p:cNvPr id="4" name="ZoneTexte 3">
            <a:extLst>
              <a:ext uri="{FF2B5EF4-FFF2-40B4-BE49-F238E27FC236}">
                <a16:creationId xmlns:a16="http://schemas.microsoft.com/office/drawing/2014/main" id="{97562C93-70D2-BE90-73A6-71598217DC29}"/>
              </a:ext>
            </a:extLst>
          </p:cNvPr>
          <p:cNvSpPr txBox="1"/>
          <p:nvPr/>
        </p:nvSpPr>
        <p:spPr>
          <a:xfrm>
            <a:off x="368808" y="2397760"/>
            <a:ext cx="11823192" cy="3970318"/>
          </a:xfrm>
          <a:prstGeom prst="rect">
            <a:avLst/>
          </a:prstGeom>
          <a:noFill/>
        </p:spPr>
        <p:txBody>
          <a:bodyPr wrap="square" rtlCol="0">
            <a:spAutoFit/>
          </a:bodyPr>
          <a:lstStyle/>
          <a:p>
            <a:r>
              <a:rPr lang="fr-FR" dirty="0"/>
              <a:t>Si le temps n’appartient qu’à Dieu, le crédit correspond à un blasphème puisqu’il consiste à rémunérer le temps. </a:t>
            </a:r>
          </a:p>
          <a:p>
            <a:endParaRPr lang="fr-FR" dirty="0"/>
          </a:p>
          <a:p>
            <a:endParaRPr lang="fr-FR" dirty="0"/>
          </a:p>
          <a:p>
            <a:r>
              <a:rPr lang="fr-FR" dirty="0"/>
              <a:t>Le problème est que l’activité économique, les besoins des ménages conduisent à un développement important de ce type d’activité qui sont sensé prohibées. </a:t>
            </a:r>
          </a:p>
          <a:p>
            <a:endParaRPr lang="fr-FR" dirty="0"/>
          </a:p>
          <a:p>
            <a:r>
              <a:rPr lang="fr-FR" dirty="0"/>
              <a:t>T. d’</a:t>
            </a:r>
            <a:r>
              <a:rPr lang="fr-FR" dirty="0" err="1"/>
              <a:t>Anquin</a:t>
            </a:r>
            <a:r>
              <a:rPr lang="fr-FR" dirty="0"/>
              <a:t> va encore une fois introduire une fine dose de libéralisme face au cadre religieux  en établissant 2 types de crédits : consommation/investissement.</a:t>
            </a:r>
          </a:p>
          <a:p>
            <a:endParaRPr lang="fr-FR" dirty="0"/>
          </a:p>
          <a:p>
            <a:r>
              <a:rPr lang="fr-FR" dirty="0"/>
              <a:t>Le crédit à la consommation ne donne pas lieu à un profit ultérieur, il ne peut donner lieu au paiement d’intérêt. </a:t>
            </a:r>
          </a:p>
          <a:p>
            <a:endParaRPr lang="fr-FR" dirty="0"/>
          </a:p>
          <a:p>
            <a:r>
              <a:rPr lang="fr-FR" dirty="0"/>
              <a:t>Le crédit à l’investissement pourra produire un profit qui pourra équitablement être réparti entre le préteur et l’emprunteur. </a:t>
            </a:r>
          </a:p>
          <a:p>
            <a:endParaRPr lang="fr-FR" dirty="0"/>
          </a:p>
        </p:txBody>
      </p:sp>
    </p:spTree>
    <p:extLst>
      <p:ext uri="{BB962C8B-B14F-4D97-AF65-F5344CB8AC3E}">
        <p14:creationId xmlns:p14="http://schemas.microsoft.com/office/powerpoint/2010/main" val="2680200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ACC36-18C7-6746-2A2D-B5A53F97B381}"/>
              </a:ext>
            </a:extLst>
          </p:cNvPr>
          <p:cNvSpPr>
            <a:spLocks noGrp="1"/>
          </p:cNvSpPr>
          <p:nvPr>
            <p:ph type="title"/>
          </p:nvPr>
        </p:nvSpPr>
        <p:spPr>
          <a:xfrm>
            <a:off x="521208" y="807720"/>
            <a:ext cx="12006072" cy="1368552"/>
          </a:xfrm>
        </p:spPr>
        <p:txBody>
          <a:bodyPr>
            <a:normAutofit/>
          </a:bodyPr>
          <a:lstStyle/>
          <a:p>
            <a:r>
              <a:rPr lang="fr-FR" dirty="0"/>
              <a:t>Le cadre culturel, religieux, idéologique structure les comportements des agents</a:t>
            </a:r>
          </a:p>
        </p:txBody>
      </p:sp>
      <p:sp>
        <p:nvSpPr>
          <p:cNvPr id="3" name="Espace réservé du contenu 2">
            <a:extLst>
              <a:ext uri="{FF2B5EF4-FFF2-40B4-BE49-F238E27FC236}">
                <a16:creationId xmlns:a16="http://schemas.microsoft.com/office/drawing/2014/main" id="{198C9C9F-47E3-9AA9-01B7-77773B8B0148}"/>
              </a:ext>
            </a:extLst>
          </p:cNvPr>
          <p:cNvSpPr>
            <a:spLocks noGrp="1"/>
          </p:cNvSpPr>
          <p:nvPr>
            <p:ph sz="quarter" idx="13"/>
          </p:nvPr>
        </p:nvSpPr>
        <p:spPr>
          <a:xfrm>
            <a:off x="295656" y="2438400"/>
            <a:ext cx="11393424" cy="4175760"/>
          </a:xfrm>
        </p:spPr>
        <p:txBody>
          <a:bodyPr>
            <a:normAutofit/>
          </a:bodyPr>
          <a:lstStyle/>
          <a:p>
            <a:r>
              <a:rPr lang="fr-FR" sz="1600" dirty="0"/>
              <a:t>La société est régie par des règles, des usages, des us et coutumes, un cadre légal. L’ensemble des ces règles formes un cadre institutionnel qui en même temps qu’il interdit certains actions va permettre d’en développer d’autres. </a:t>
            </a:r>
          </a:p>
          <a:p>
            <a:r>
              <a:rPr lang="fr-FR" sz="1600" dirty="0"/>
              <a:t>Certains environnements institutionnels ont paru plus favorables au développement de l’accumulation du capital : le Capitalisme. </a:t>
            </a:r>
          </a:p>
          <a:p>
            <a:r>
              <a:rPr lang="fr-FR" sz="1600" dirty="0"/>
              <a:t>C’est l’idée défendu par M. Weber au début du 20 siècle dans </a:t>
            </a:r>
            <a:r>
              <a:rPr lang="fr-FR" sz="1600" b="1" i="1" dirty="0"/>
              <a:t>L'Éthique protestante et l'Esprit du capitalisme. </a:t>
            </a:r>
          </a:p>
          <a:p>
            <a:r>
              <a:rPr lang="fr-FR" sz="1600" dirty="0"/>
              <a:t>Bien que cette approche paraisse un peut trop sommaire, elle permet néanmoins  de recadrer l’analyse économique. </a:t>
            </a:r>
          </a:p>
          <a:p>
            <a:r>
              <a:rPr lang="fr-FR" sz="1600" dirty="0"/>
              <a:t>L’analyse économique stricte ne saurais se suffire à elle-même pour expliquer les comportements des individus, tout n’est pas qu’optimisation et calculs rationnels car nous sommes plus ou moins conscients, inscrits dans une culture qui autorise ou pas certains comportements.  </a:t>
            </a:r>
          </a:p>
        </p:txBody>
      </p:sp>
    </p:spTree>
    <p:extLst>
      <p:ext uri="{BB962C8B-B14F-4D97-AF65-F5344CB8AC3E}">
        <p14:creationId xmlns:p14="http://schemas.microsoft.com/office/powerpoint/2010/main" val="235447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E0A1A-7CC5-9E99-BC41-C48DB3848EA3}"/>
              </a:ext>
            </a:extLst>
          </p:cNvPr>
          <p:cNvSpPr>
            <a:spLocks noGrp="1"/>
          </p:cNvSpPr>
          <p:nvPr>
            <p:ph type="title"/>
          </p:nvPr>
        </p:nvSpPr>
        <p:spPr>
          <a:xfrm>
            <a:off x="486918" y="1547622"/>
            <a:ext cx="11571732" cy="640080"/>
          </a:xfrm>
        </p:spPr>
        <p:txBody>
          <a:bodyPr>
            <a:normAutofit fontScale="90000"/>
          </a:bodyPr>
          <a:lstStyle/>
          <a:p>
            <a:r>
              <a:rPr lang="fr-FR" dirty="0"/>
              <a:t>Mercantilistes (1492-1756) ou Colbertisme et politiques industrielles</a:t>
            </a:r>
          </a:p>
        </p:txBody>
      </p:sp>
      <p:sp>
        <p:nvSpPr>
          <p:cNvPr id="3" name="Espace réservé du contenu 2">
            <a:extLst>
              <a:ext uri="{FF2B5EF4-FFF2-40B4-BE49-F238E27FC236}">
                <a16:creationId xmlns:a16="http://schemas.microsoft.com/office/drawing/2014/main" id="{1760C4E7-CB0F-2C3B-DB5D-8F97A72107CE}"/>
              </a:ext>
            </a:extLst>
          </p:cNvPr>
          <p:cNvSpPr>
            <a:spLocks noGrp="1"/>
          </p:cNvSpPr>
          <p:nvPr>
            <p:ph sz="quarter" idx="13"/>
          </p:nvPr>
        </p:nvSpPr>
        <p:spPr>
          <a:xfrm>
            <a:off x="262890" y="2366010"/>
            <a:ext cx="11704320" cy="4171950"/>
          </a:xfrm>
        </p:spPr>
        <p:txBody>
          <a:bodyPr>
            <a:normAutofit fontScale="92500"/>
          </a:bodyPr>
          <a:lstStyle/>
          <a:p>
            <a:r>
              <a:rPr lang="fr-FR" dirty="0"/>
              <a:t>La puissance d’un Etat tient à son stock de métaux précieux qui lui permet d’affirmer sa puissance militaire par l’achat d’armes et la mobilisation d’un contingent important. </a:t>
            </a:r>
          </a:p>
          <a:p>
            <a:r>
              <a:rPr lang="fr-FR" dirty="0"/>
              <a:t>Pour y parvenir l’Etat doit intervenir dans l’économie en favorisant des champions nationaux par la création de monopole à travers les manufactures royales et d’aides financière. </a:t>
            </a:r>
          </a:p>
          <a:p>
            <a:r>
              <a:rPr lang="fr-FR" dirty="0"/>
              <a:t>Il s’agit des premiers politiques industrielles. Elles visent à limiter les importations et accroître les exportations. Ces politiques vont être critiqués pour leur caractères interventionniste contraire au libéralisme économique qui semble caractérisée l’Angleterre   </a:t>
            </a:r>
          </a:p>
        </p:txBody>
      </p:sp>
    </p:spTree>
    <p:extLst>
      <p:ext uri="{BB962C8B-B14F-4D97-AF65-F5344CB8AC3E}">
        <p14:creationId xmlns:p14="http://schemas.microsoft.com/office/powerpoint/2010/main" val="40898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1918F-0397-EFB8-4C15-C032E40944A1}"/>
              </a:ext>
            </a:extLst>
          </p:cNvPr>
          <p:cNvSpPr>
            <a:spLocks noGrp="1"/>
          </p:cNvSpPr>
          <p:nvPr>
            <p:ph type="title"/>
          </p:nvPr>
        </p:nvSpPr>
        <p:spPr/>
        <p:txBody>
          <a:bodyPr/>
          <a:lstStyle/>
          <a:p>
            <a:r>
              <a:rPr lang="fr-FR" dirty="0"/>
              <a:t>Physiocrates milieu du XVIII siècle</a:t>
            </a:r>
          </a:p>
        </p:txBody>
      </p:sp>
      <p:sp>
        <p:nvSpPr>
          <p:cNvPr id="3" name="Espace réservé du contenu 2">
            <a:extLst>
              <a:ext uri="{FF2B5EF4-FFF2-40B4-BE49-F238E27FC236}">
                <a16:creationId xmlns:a16="http://schemas.microsoft.com/office/drawing/2014/main" id="{E212F128-B590-FD1F-7E09-20641F4A57BC}"/>
              </a:ext>
            </a:extLst>
          </p:cNvPr>
          <p:cNvSpPr>
            <a:spLocks noGrp="1"/>
          </p:cNvSpPr>
          <p:nvPr>
            <p:ph sz="quarter" idx="13"/>
          </p:nvPr>
        </p:nvSpPr>
        <p:spPr>
          <a:xfrm>
            <a:off x="433578" y="2514600"/>
            <a:ext cx="11613642" cy="3977640"/>
          </a:xfrm>
        </p:spPr>
        <p:txBody>
          <a:bodyPr>
            <a:normAutofit fontScale="77500" lnSpcReduction="20000"/>
          </a:bodyPr>
          <a:lstStyle/>
          <a:p>
            <a:r>
              <a:rPr lang="fr-FR" dirty="0"/>
              <a:t>Quesnay, il faut libéraliser le secteur agricole de façon à établir des prix d’équilibre, limiter les variations de prix et permettre l’accroissement de la production. Seul le secteur agricole produit un surplus, les autres secteurs ne font que circuler une valeur déjà créée. </a:t>
            </a:r>
          </a:p>
          <a:p>
            <a:r>
              <a:rPr lang="fr-FR" dirty="0"/>
              <a:t>Principe de marché et liberté du commerce. </a:t>
            </a:r>
          </a:p>
          <a:p>
            <a:r>
              <a:rPr lang="fr-FR" dirty="0"/>
              <a:t>Contexte, perte de compétitivité de la France vis-vis à de l’Angleterre pourtant plus petite. La question des institutions devient centrale dans le sillage de l’Esprit des Lois de Montesquieu. </a:t>
            </a:r>
          </a:p>
          <a:p>
            <a:r>
              <a:rPr lang="fr-FR" dirty="0"/>
              <a:t>Critique : réflexions théoriques générales qui ne font pas suffisamment de place au contingent et à l’hétérogénéité des situations. </a:t>
            </a:r>
          </a:p>
        </p:txBody>
      </p:sp>
    </p:spTree>
    <p:extLst>
      <p:ext uri="{BB962C8B-B14F-4D97-AF65-F5344CB8AC3E}">
        <p14:creationId xmlns:p14="http://schemas.microsoft.com/office/powerpoint/2010/main" val="1628451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ABF4A9-763E-A848-A981-9340411B9F9B}"/>
              </a:ext>
            </a:extLst>
          </p:cNvPr>
          <p:cNvSpPr>
            <a:spLocks noGrp="1"/>
          </p:cNvSpPr>
          <p:nvPr>
            <p:ph type="title"/>
          </p:nvPr>
        </p:nvSpPr>
        <p:spPr>
          <a:xfrm>
            <a:off x="521208" y="1536192"/>
            <a:ext cx="11068812" cy="640080"/>
          </a:xfrm>
        </p:spPr>
        <p:txBody>
          <a:bodyPr>
            <a:normAutofit/>
          </a:bodyPr>
          <a:lstStyle/>
          <a:p>
            <a:r>
              <a:rPr lang="fr-FR" dirty="0"/>
              <a:t>Classiques : valeur travail, </a:t>
            </a:r>
            <a:r>
              <a:rPr lang="fr-FR" dirty="0" err="1"/>
              <a:t>divison</a:t>
            </a:r>
            <a:r>
              <a:rPr lang="fr-FR" dirty="0"/>
              <a:t> du travail</a:t>
            </a:r>
          </a:p>
        </p:txBody>
      </p:sp>
      <p:sp>
        <p:nvSpPr>
          <p:cNvPr id="3" name="Espace réservé du contenu 2">
            <a:extLst>
              <a:ext uri="{FF2B5EF4-FFF2-40B4-BE49-F238E27FC236}">
                <a16:creationId xmlns:a16="http://schemas.microsoft.com/office/drawing/2014/main" id="{0683ACC5-C9CF-9E98-FFC0-5C30CC2563E6}"/>
              </a:ext>
            </a:extLst>
          </p:cNvPr>
          <p:cNvSpPr>
            <a:spLocks noGrp="1"/>
          </p:cNvSpPr>
          <p:nvPr>
            <p:ph sz="quarter" idx="13"/>
          </p:nvPr>
        </p:nvSpPr>
        <p:spPr>
          <a:xfrm>
            <a:off x="539496" y="2560320"/>
            <a:ext cx="11381994" cy="3977640"/>
          </a:xfrm>
        </p:spPr>
        <p:txBody>
          <a:bodyPr/>
          <a:lstStyle/>
          <a:p>
            <a:r>
              <a:rPr lang="fr-FR" dirty="0"/>
              <a:t>Smith(1723-1790), Ricardo(1772-1823), Malthus(1766-1834), Marx(1818-1883) </a:t>
            </a:r>
          </a:p>
          <a:p>
            <a:r>
              <a:rPr lang="fr-FR" dirty="0"/>
              <a:t>Théorie de la valeur travail. Rapport à la loi de Say pas homogène. </a:t>
            </a:r>
          </a:p>
          <a:p>
            <a:r>
              <a:rPr lang="fr-FR" dirty="0"/>
              <a:t>Smith et Ricardo, le marché peut s’auto-régulé, L’Etat doit resté en retrait.  </a:t>
            </a:r>
          </a:p>
          <a:p>
            <a:r>
              <a:rPr lang="fr-FR" dirty="0"/>
              <a:t>Malthus et Marx, le risque de surproduction ou de suraccumulation caractérise la capitalisme   </a:t>
            </a:r>
          </a:p>
        </p:txBody>
      </p:sp>
    </p:spTree>
    <p:extLst>
      <p:ext uri="{BB962C8B-B14F-4D97-AF65-F5344CB8AC3E}">
        <p14:creationId xmlns:p14="http://schemas.microsoft.com/office/powerpoint/2010/main" val="1906056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7308F-0865-109A-54DD-A1826449843B}"/>
              </a:ext>
            </a:extLst>
          </p:cNvPr>
          <p:cNvSpPr>
            <a:spLocks noGrp="1"/>
          </p:cNvSpPr>
          <p:nvPr>
            <p:ph type="title"/>
          </p:nvPr>
        </p:nvSpPr>
        <p:spPr/>
        <p:txBody>
          <a:bodyPr/>
          <a:lstStyle/>
          <a:p>
            <a:r>
              <a:rPr lang="fr-FR" dirty="0"/>
              <a:t>Néo-classiques</a:t>
            </a:r>
          </a:p>
        </p:txBody>
      </p:sp>
      <p:sp>
        <p:nvSpPr>
          <p:cNvPr id="3" name="Espace réservé du contenu 2">
            <a:extLst>
              <a:ext uri="{FF2B5EF4-FFF2-40B4-BE49-F238E27FC236}">
                <a16:creationId xmlns:a16="http://schemas.microsoft.com/office/drawing/2014/main" id="{DF8C9EAD-1D6E-32C7-96A0-0DA0CD1202F6}"/>
              </a:ext>
            </a:extLst>
          </p:cNvPr>
          <p:cNvSpPr>
            <a:spLocks noGrp="1"/>
          </p:cNvSpPr>
          <p:nvPr>
            <p:ph sz="quarter" idx="13"/>
          </p:nvPr>
        </p:nvSpPr>
        <p:spPr>
          <a:xfrm>
            <a:off x="539496" y="2560320"/>
            <a:ext cx="11652504" cy="3977640"/>
          </a:xfrm>
        </p:spPr>
        <p:txBody>
          <a:bodyPr>
            <a:normAutofit fontScale="92500"/>
          </a:bodyPr>
          <a:lstStyle/>
          <a:p>
            <a:r>
              <a:rPr lang="fr-FR" dirty="0"/>
              <a:t>Walras, Menger, Jevons, révolution marginaliste autour de 1870. </a:t>
            </a:r>
          </a:p>
          <a:p>
            <a:r>
              <a:rPr lang="fr-FR" dirty="0"/>
              <a:t>Abandon de la théorie de la valeur travail au profit de la valeur utilité. La valeur d’un produit c’est ce qu’on est prêt à payer pour l’obtenir. Logique de maximisation individuelle (extension du principe de la main invisible). Extension de la micro à la macro grâce au marché. </a:t>
            </a:r>
          </a:p>
          <a:p>
            <a:r>
              <a:rPr lang="fr-FR" dirty="0"/>
              <a:t>Les mécanismes de marchés sont autorégulateurs (fable du commissaire priseur), </a:t>
            </a:r>
            <a:r>
              <a:rPr lang="fr-FR" dirty="0" err="1"/>
              <a:t>homoéconomicus</a:t>
            </a:r>
            <a:r>
              <a:rPr lang="fr-FR" dirty="0"/>
              <a:t>. Usage des mathématiques de la mécanique classique (dérivées, optimisation) </a:t>
            </a:r>
          </a:p>
        </p:txBody>
      </p:sp>
    </p:spTree>
    <p:extLst>
      <p:ext uri="{BB962C8B-B14F-4D97-AF65-F5344CB8AC3E}">
        <p14:creationId xmlns:p14="http://schemas.microsoft.com/office/powerpoint/2010/main" val="3764211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EEE5F-2D6B-DCA2-DEBA-CCFDD433EB31}"/>
              </a:ext>
            </a:extLst>
          </p:cNvPr>
          <p:cNvSpPr>
            <a:spLocks noGrp="1"/>
          </p:cNvSpPr>
          <p:nvPr>
            <p:ph type="title"/>
          </p:nvPr>
        </p:nvSpPr>
        <p:spPr/>
        <p:txBody>
          <a:bodyPr/>
          <a:lstStyle/>
          <a:p>
            <a:r>
              <a:rPr lang="fr-FR" dirty="0"/>
              <a:t>schumpétériens</a:t>
            </a:r>
          </a:p>
        </p:txBody>
      </p:sp>
      <p:sp>
        <p:nvSpPr>
          <p:cNvPr id="3" name="Espace réservé du contenu 2">
            <a:extLst>
              <a:ext uri="{FF2B5EF4-FFF2-40B4-BE49-F238E27FC236}">
                <a16:creationId xmlns:a16="http://schemas.microsoft.com/office/drawing/2014/main" id="{178CFF0B-D38E-5B27-E06E-795DD6066580}"/>
              </a:ext>
            </a:extLst>
          </p:cNvPr>
          <p:cNvSpPr>
            <a:spLocks noGrp="1"/>
          </p:cNvSpPr>
          <p:nvPr>
            <p:ph sz="quarter" idx="13"/>
          </p:nvPr>
        </p:nvSpPr>
        <p:spPr>
          <a:xfrm>
            <a:off x="539496" y="2560320"/>
            <a:ext cx="11244834" cy="3977640"/>
          </a:xfrm>
        </p:spPr>
        <p:txBody>
          <a:bodyPr>
            <a:normAutofit fontScale="92500" lnSpcReduction="10000"/>
          </a:bodyPr>
          <a:lstStyle/>
          <a:p>
            <a:r>
              <a:rPr lang="fr-FR" dirty="0"/>
              <a:t>J. A Schumpeter (1883-1950) </a:t>
            </a:r>
          </a:p>
          <a:p>
            <a:r>
              <a:rPr lang="fr-FR" dirty="0"/>
              <a:t>Rôle majeur des innovations, portées par l’entrepreneur favoriser par la concurrence.  </a:t>
            </a:r>
          </a:p>
          <a:p>
            <a:r>
              <a:rPr lang="fr-FR" dirty="0"/>
              <a:t>Cycles longs expliqués pour les innovations majeurs cycles Kondratieff.</a:t>
            </a:r>
          </a:p>
          <a:p>
            <a:r>
              <a:rPr lang="fr-FR" dirty="0"/>
              <a:t>Innovations incrémentales, Learning by </a:t>
            </a:r>
            <a:r>
              <a:rPr lang="fr-FR" dirty="0" err="1"/>
              <a:t>doing</a:t>
            </a:r>
            <a:r>
              <a:rPr lang="fr-FR" dirty="0"/>
              <a:t>.  </a:t>
            </a:r>
          </a:p>
          <a:p>
            <a:r>
              <a:rPr lang="fr-FR" dirty="0"/>
              <a:t>Risque de monopole et de stagnation du capitalisme qui ne peut progresser que par l’innovation et la concurrence. (Capitalisme monopoliste, effet Ford) </a:t>
            </a:r>
          </a:p>
        </p:txBody>
      </p:sp>
    </p:spTree>
    <p:extLst>
      <p:ext uri="{BB962C8B-B14F-4D97-AF65-F5344CB8AC3E}">
        <p14:creationId xmlns:p14="http://schemas.microsoft.com/office/powerpoint/2010/main" val="456050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23A69-F6B0-3429-B608-CA2E57A41519}"/>
              </a:ext>
            </a:extLst>
          </p:cNvPr>
          <p:cNvSpPr>
            <a:spLocks noGrp="1"/>
          </p:cNvSpPr>
          <p:nvPr>
            <p:ph type="title"/>
          </p:nvPr>
        </p:nvSpPr>
        <p:spPr/>
        <p:txBody>
          <a:bodyPr/>
          <a:lstStyle/>
          <a:p>
            <a:r>
              <a:rPr lang="fr-FR" dirty="0"/>
              <a:t>Keynésiens</a:t>
            </a:r>
          </a:p>
        </p:txBody>
      </p:sp>
      <p:sp>
        <p:nvSpPr>
          <p:cNvPr id="3" name="Espace réservé du contenu 2">
            <a:extLst>
              <a:ext uri="{FF2B5EF4-FFF2-40B4-BE49-F238E27FC236}">
                <a16:creationId xmlns:a16="http://schemas.microsoft.com/office/drawing/2014/main" id="{A21EE241-0EA9-9F9E-2007-E921600689A2}"/>
              </a:ext>
            </a:extLst>
          </p:cNvPr>
          <p:cNvSpPr>
            <a:spLocks noGrp="1"/>
          </p:cNvSpPr>
          <p:nvPr>
            <p:ph sz="quarter" idx="13"/>
          </p:nvPr>
        </p:nvSpPr>
        <p:spPr>
          <a:xfrm>
            <a:off x="208026" y="2537460"/>
            <a:ext cx="11484864" cy="3977640"/>
          </a:xfrm>
        </p:spPr>
        <p:txBody>
          <a:bodyPr>
            <a:normAutofit/>
          </a:bodyPr>
          <a:lstStyle/>
          <a:p>
            <a:r>
              <a:rPr lang="fr-FR" dirty="0"/>
              <a:t>J.M. Keynes (1883-1946) Théorie Générale de l’emploi, de l’intérêt et de la monnaie (1936)</a:t>
            </a:r>
          </a:p>
          <a:p>
            <a:r>
              <a:rPr lang="fr-FR" dirty="0"/>
              <a:t>La monnaie joue un rôle majeur dans l’économie. Les marchés ne s’auto-régulent pas toujours très bien ce qui nécessite une intervention de l’Etat pour éviter la tendance à la stagnation, l’équilibre de sous-emploi. Paradoxe des coûts ou de l’épargne, dynamiques mimétiques, concours de beauté. Incertitude radicale. Analyse macroéconomique en raison des comportement animaux. </a:t>
            </a:r>
          </a:p>
        </p:txBody>
      </p:sp>
    </p:spTree>
    <p:extLst>
      <p:ext uri="{BB962C8B-B14F-4D97-AF65-F5344CB8AC3E}">
        <p14:creationId xmlns:p14="http://schemas.microsoft.com/office/powerpoint/2010/main" val="3099051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F7D6-95E2-3EC4-B3ED-053006E9EA68}"/>
              </a:ext>
            </a:extLst>
          </p:cNvPr>
          <p:cNvSpPr>
            <a:spLocks noGrp="1"/>
          </p:cNvSpPr>
          <p:nvPr>
            <p:ph type="title"/>
          </p:nvPr>
        </p:nvSpPr>
        <p:spPr/>
        <p:txBody>
          <a:bodyPr/>
          <a:lstStyle/>
          <a:p>
            <a:r>
              <a:rPr lang="fr-FR" dirty="0"/>
              <a:t>Féministes courant le plus récent </a:t>
            </a:r>
          </a:p>
        </p:txBody>
      </p:sp>
      <p:sp>
        <p:nvSpPr>
          <p:cNvPr id="3" name="Espace réservé du contenu 2">
            <a:extLst>
              <a:ext uri="{FF2B5EF4-FFF2-40B4-BE49-F238E27FC236}">
                <a16:creationId xmlns:a16="http://schemas.microsoft.com/office/drawing/2014/main" id="{C1C08EF4-0F89-6EE7-93C2-3699054B9918}"/>
              </a:ext>
            </a:extLst>
          </p:cNvPr>
          <p:cNvSpPr>
            <a:spLocks noGrp="1"/>
          </p:cNvSpPr>
          <p:nvPr>
            <p:ph sz="quarter" idx="13"/>
          </p:nvPr>
        </p:nvSpPr>
        <p:spPr>
          <a:xfrm>
            <a:off x="539496" y="2560320"/>
            <a:ext cx="11130534" cy="3977640"/>
          </a:xfrm>
        </p:spPr>
        <p:txBody>
          <a:bodyPr/>
          <a:lstStyle/>
          <a:p>
            <a:r>
              <a:rPr lang="fr-FR" dirty="0"/>
              <a:t>Longtemps absent des réflexions économiques la plupart du temps conduit par des Hommes, le travail des Femmes dans l’économie est longtemps resté sous les radar de l’analyse car le travail domestique n’est pas rémunérée et que la dimension genrée du travail agricole ou industriel donné une place moins importante au travail féminin dans le sphère marchande. Avec la tertiarisation et la féminisation du marché du travail, plus la montée des considération en lien avec les discriminations de genres font entrer ces questions dans l’analyse économique. </a:t>
            </a:r>
          </a:p>
        </p:txBody>
      </p:sp>
    </p:spTree>
    <p:extLst>
      <p:ext uri="{BB962C8B-B14F-4D97-AF65-F5344CB8AC3E}">
        <p14:creationId xmlns:p14="http://schemas.microsoft.com/office/powerpoint/2010/main" val="218147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6D01-48E1-3A28-E3D1-E9CB85BB6C33}"/>
              </a:ext>
            </a:extLst>
          </p:cNvPr>
          <p:cNvSpPr>
            <a:spLocks noGrp="1"/>
          </p:cNvSpPr>
          <p:nvPr>
            <p:ph type="title"/>
          </p:nvPr>
        </p:nvSpPr>
        <p:spPr>
          <a:xfrm>
            <a:off x="521208" y="1536192"/>
            <a:ext cx="6876288" cy="640080"/>
          </a:xfrm>
        </p:spPr>
        <p:txBody>
          <a:bodyPr>
            <a:normAutofit/>
          </a:bodyPr>
          <a:lstStyle/>
          <a:p>
            <a:r>
              <a:rPr lang="fr-FR" dirty="0"/>
              <a:t>La plus dure des sciences molles</a:t>
            </a:r>
          </a:p>
        </p:txBody>
      </p:sp>
      <p:sp>
        <p:nvSpPr>
          <p:cNvPr id="3" name="Espace réservé du contenu 2">
            <a:extLst>
              <a:ext uri="{FF2B5EF4-FFF2-40B4-BE49-F238E27FC236}">
                <a16:creationId xmlns:a16="http://schemas.microsoft.com/office/drawing/2014/main" id="{08F37186-182B-0833-0859-9E461E0DBB6A}"/>
              </a:ext>
            </a:extLst>
          </p:cNvPr>
          <p:cNvSpPr>
            <a:spLocks noGrp="1"/>
          </p:cNvSpPr>
          <p:nvPr>
            <p:ph sz="quarter" idx="13"/>
          </p:nvPr>
        </p:nvSpPr>
        <p:spPr>
          <a:xfrm>
            <a:off x="539750" y="2560638"/>
            <a:ext cx="11432117" cy="3976687"/>
          </a:xfrm>
        </p:spPr>
        <p:txBody>
          <a:bodyPr>
            <a:normAutofit fontScale="92500" lnSpcReduction="20000"/>
          </a:bodyPr>
          <a:lstStyle/>
          <a:p>
            <a:r>
              <a:rPr lang="fr-FR" dirty="0"/>
              <a:t>L’analyse économique contemporaine est caractérisée par la mobilisation d’un important et souvent impressionnant appareillage mathématique et statistique. </a:t>
            </a:r>
          </a:p>
          <a:p>
            <a:r>
              <a:rPr lang="fr-FR" dirty="0"/>
              <a:t>Celui-ci tente d’identifier des relations entre différentes variables ( Revenus et  consommation, salaires et emplois, chômage et inflation, etc.)</a:t>
            </a:r>
          </a:p>
          <a:p>
            <a:r>
              <a:rPr lang="fr-FR" dirty="0"/>
              <a:t>Le problème est que ces relations sont établies le plus souvent à partir de données passées et que la flèche du temps avance. </a:t>
            </a:r>
          </a:p>
          <a:p>
            <a:r>
              <a:rPr lang="fr-FR" dirty="0"/>
              <a:t>Les comportements peuvent rester stables mais ils peuvent également changer (Lucas).     </a:t>
            </a:r>
          </a:p>
        </p:txBody>
      </p:sp>
    </p:spTree>
    <p:extLst>
      <p:ext uri="{BB962C8B-B14F-4D97-AF65-F5344CB8AC3E}">
        <p14:creationId xmlns:p14="http://schemas.microsoft.com/office/powerpoint/2010/main" val="149295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7F281-3984-BCEF-8D72-C1745AA6CBD8}"/>
              </a:ext>
            </a:extLst>
          </p:cNvPr>
          <p:cNvSpPr>
            <a:spLocks noGrp="1"/>
          </p:cNvSpPr>
          <p:nvPr>
            <p:ph type="title"/>
          </p:nvPr>
        </p:nvSpPr>
        <p:spPr>
          <a:xfrm>
            <a:off x="209931" y="628650"/>
            <a:ext cx="11772138" cy="1399032"/>
          </a:xfrm>
        </p:spPr>
        <p:txBody>
          <a:bodyPr>
            <a:normAutofit/>
          </a:bodyPr>
          <a:lstStyle/>
          <a:p>
            <a:r>
              <a:rPr lang="fr-FR" dirty="0"/>
              <a:t>Reconsidération de l’importance du travail domestique et du soin  </a:t>
            </a:r>
          </a:p>
        </p:txBody>
      </p:sp>
      <p:sp>
        <p:nvSpPr>
          <p:cNvPr id="3" name="Espace réservé du contenu 2">
            <a:extLst>
              <a:ext uri="{FF2B5EF4-FFF2-40B4-BE49-F238E27FC236}">
                <a16:creationId xmlns:a16="http://schemas.microsoft.com/office/drawing/2014/main" id="{337D3085-8082-982A-C73A-49C08137B3CE}"/>
              </a:ext>
            </a:extLst>
          </p:cNvPr>
          <p:cNvSpPr>
            <a:spLocks noGrp="1"/>
          </p:cNvSpPr>
          <p:nvPr>
            <p:ph sz="quarter" idx="13"/>
          </p:nvPr>
        </p:nvSpPr>
        <p:spPr>
          <a:xfrm>
            <a:off x="350520" y="2468880"/>
            <a:ext cx="11490960" cy="3977640"/>
          </a:xfrm>
        </p:spPr>
        <p:txBody>
          <a:bodyPr>
            <a:normAutofit fontScale="62500" lnSpcReduction="20000"/>
          </a:bodyPr>
          <a:lstStyle/>
          <a:p>
            <a:r>
              <a:rPr lang="fr-FR" dirty="0"/>
              <a:t>Sans le travail de la reproduction de la force de travail qui ne passe pas nécessairement par le marché, il ne peut y avoir d’économie de marché. </a:t>
            </a:r>
          </a:p>
          <a:p>
            <a:r>
              <a:rPr lang="fr-FR" dirty="0"/>
              <a:t>Soin des enfants, des malades et des personnes âgées qui permettent de libérer du temps de travail pour les hommes qui auraient rendu difficile l’industrialisation. </a:t>
            </a:r>
          </a:p>
          <a:p>
            <a:r>
              <a:rPr lang="fr-FR" dirty="0"/>
              <a:t>Sous valorisation des emplois féminisée, marque de la domination masculine.</a:t>
            </a:r>
          </a:p>
          <a:p>
            <a:r>
              <a:rPr lang="fr-FR" dirty="0"/>
              <a:t>L’organisation de l’industrialisation faisant appel a beaucoup de travail physique qui aurait pu être organisé autrement si on avait pas implicitement disqualifié les femmes.</a:t>
            </a:r>
          </a:p>
          <a:p>
            <a:r>
              <a:rPr lang="fr-FR" dirty="0"/>
              <a:t>Enfin une réflexions plus générale sur l’économie du soin et les différentes formes de discriminations qui peuvent se cumuler ( analyse intersectionnelles)</a:t>
            </a:r>
          </a:p>
        </p:txBody>
      </p:sp>
    </p:spTree>
    <p:extLst>
      <p:ext uri="{BB962C8B-B14F-4D97-AF65-F5344CB8AC3E}">
        <p14:creationId xmlns:p14="http://schemas.microsoft.com/office/powerpoint/2010/main" val="391168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54158C-78B2-03CC-F54C-45DC6DC2F625}"/>
              </a:ext>
            </a:extLst>
          </p:cNvPr>
          <p:cNvSpPr>
            <a:spLocks noGrp="1"/>
          </p:cNvSpPr>
          <p:nvPr>
            <p:ph type="title"/>
          </p:nvPr>
        </p:nvSpPr>
        <p:spPr>
          <a:xfrm>
            <a:off x="521208" y="400050"/>
            <a:ext cx="11583162" cy="1943292"/>
          </a:xfrm>
        </p:spPr>
        <p:txBody>
          <a:bodyPr>
            <a:normAutofit/>
          </a:bodyPr>
          <a:lstStyle/>
          <a:p>
            <a:r>
              <a:rPr lang="fr-FR" dirty="0"/>
              <a:t>Ecologiques, entropie, décroissance, </a:t>
            </a:r>
            <a:br>
              <a:rPr lang="fr-FR" dirty="0"/>
            </a:br>
            <a:r>
              <a:rPr lang="fr-FR" dirty="0"/>
              <a:t>innovations techniques et sociales</a:t>
            </a:r>
          </a:p>
        </p:txBody>
      </p:sp>
      <p:sp>
        <p:nvSpPr>
          <p:cNvPr id="3" name="Espace réservé du contenu 2">
            <a:extLst>
              <a:ext uri="{FF2B5EF4-FFF2-40B4-BE49-F238E27FC236}">
                <a16:creationId xmlns:a16="http://schemas.microsoft.com/office/drawing/2014/main" id="{350ABDE9-E4D5-B639-EC53-BE35B263F409}"/>
              </a:ext>
            </a:extLst>
          </p:cNvPr>
          <p:cNvSpPr>
            <a:spLocks noGrp="1"/>
          </p:cNvSpPr>
          <p:nvPr>
            <p:ph sz="quarter" idx="13"/>
          </p:nvPr>
        </p:nvSpPr>
        <p:spPr>
          <a:xfrm>
            <a:off x="148590" y="2343342"/>
            <a:ext cx="11761470" cy="4514657"/>
          </a:xfrm>
        </p:spPr>
        <p:txBody>
          <a:bodyPr>
            <a:normAutofit fontScale="92500"/>
          </a:bodyPr>
          <a:lstStyle/>
          <a:p>
            <a:r>
              <a:rPr lang="fr-FR" dirty="0"/>
              <a:t>Rapport Meadows 1973, club de Rome. </a:t>
            </a:r>
          </a:p>
          <a:p>
            <a:r>
              <a:rPr lang="fr-FR" dirty="0"/>
              <a:t>Peut conduire à une logique malthusienne. Fuite dans le technologie ou dans la décroissance. </a:t>
            </a:r>
          </a:p>
          <a:p>
            <a:r>
              <a:rPr lang="fr-FR" dirty="0"/>
              <a:t>Nicholas </a:t>
            </a:r>
            <a:r>
              <a:rPr lang="fr-FR" dirty="0" err="1"/>
              <a:t>Georgescu-Roegen</a:t>
            </a:r>
            <a:r>
              <a:rPr lang="fr-FR" dirty="0"/>
              <a:t> principe d’entropie, toute transformation implique une dégradation irréversible. Dans un environnement fermé, cela implique un limite à la poursuite de la croissance. </a:t>
            </a:r>
          </a:p>
          <a:p>
            <a:r>
              <a:rPr lang="fr-FR" dirty="0"/>
              <a:t>Réflexion sur les énergies renouvelables, les innovations, la décroissance, l’économie de l’environnement</a:t>
            </a:r>
          </a:p>
        </p:txBody>
      </p:sp>
    </p:spTree>
    <p:extLst>
      <p:ext uri="{BB962C8B-B14F-4D97-AF65-F5344CB8AC3E}">
        <p14:creationId xmlns:p14="http://schemas.microsoft.com/office/powerpoint/2010/main" val="233174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8A3008-7324-D4B7-06C9-BF5BCD16FC07}"/>
              </a:ext>
            </a:extLst>
          </p:cNvPr>
          <p:cNvSpPr>
            <a:spLocks noGrp="1"/>
          </p:cNvSpPr>
          <p:nvPr>
            <p:ph type="title"/>
          </p:nvPr>
        </p:nvSpPr>
        <p:spPr>
          <a:xfrm>
            <a:off x="521207" y="1536192"/>
            <a:ext cx="8281829" cy="556079"/>
          </a:xfrm>
        </p:spPr>
        <p:txBody>
          <a:bodyPr>
            <a:normAutofit fontScale="90000"/>
          </a:bodyPr>
          <a:lstStyle/>
          <a:p>
            <a:r>
              <a:rPr lang="fr-FR" dirty="0"/>
              <a:t>Correction énoncé exercice de TD</a:t>
            </a:r>
          </a:p>
        </p:txBody>
      </p:sp>
      <p:sp>
        <p:nvSpPr>
          <p:cNvPr id="3" name="Espace réservé du contenu 2">
            <a:extLst>
              <a:ext uri="{FF2B5EF4-FFF2-40B4-BE49-F238E27FC236}">
                <a16:creationId xmlns:a16="http://schemas.microsoft.com/office/drawing/2014/main" id="{9DE5B8B7-4323-93B4-AACC-77444D929E3C}"/>
              </a:ext>
            </a:extLst>
          </p:cNvPr>
          <p:cNvSpPr>
            <a:spLocks noGrp="1"/>
          </p:cNvSpPr>
          <p:nvPr>
            <p:ph sz="quarter" idx="13"/>
          </p:nvPr>
        </p:nvSpPr>
        <p:spPr/>
        <p:txBody>
          <a:bodyPr/>
          <a:lstStyle/>
          <a:p>
            <a:r>
              <a:rPr lang="fr-FR" dirty="0"/>
              <a:t>A (20,30) </a:t>
            </a:r>
          </a:p>
          <a:p>
            <a:r>
              <a:rPr lang="fr-FR" dirty="0"/>
              <a:t>B(30,10)</a:t>
            </a:r>
          </a:p>
          <a:p>
            <a:r>
              <a:rPr lang="fr-FR" dirty="0"/>
              <a:t>C(10,20)</a:t>
            </a:r>
          </a:p>
          <a:p>
            <a:r>
              <a:rPr lang="fr-FR" dirty="0"/>
              <a:t>D(30,30)</a:t>
            </a:r>
          </a:p>
        </p:txBody>
      </p:sp>
    </p:spTree>
    <p:extLst>
      <p:ext uri="{BB962C8B-B14F-4D97-AF65-F5344CB8AC3E}">
        <p14:creationId xmlns:p14="http://schemas.microsoft.com/office/powerpoint/2010/main" val="2841200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47D5FD-834A-284D-B9A1-36D0DE851483}"/>
              </a:ext>
            </a:extLst>
          </p:cNvPr>
          <p:cNvSpPr>
            <a:spLocks noGrp="1"/>
          </p:cNvSpPr>
          <p:nvPr>
            <p:ph type="title"/>
          </p:nvPr>
        </p:nvSpPr>
        <p:spPr>
          <a:xfrm>
            <a:off x="521208" y="914400"/>
            <a:ext cx="10839050" cy="1261872"/>
          </a:xfrm>
        </p:spPr>
        <p:txBody>
          <a:bodyPr>
            <a:normAutofit/>
          </a:bodyPr>
          <a:lstStyle/>
          <a:p>
            <a:r>
              <a:rPr lang="fr-FR" dirty="0"/>
              <a:t>Le circuit macroéconomique, les agents et la comptabilité nationale</a:t>
            </a:r>
          </a:p>
        </p:txBody>
      </p:sp>
      <p:pic>
        <p:nvPicPr>
          <p:cNvPr id="5" name="Espace réservé du contenu 4">
            <a:extLst>
              <a:ext uri="{FF2B5EF4-FFF2-40B4-BE49-F238E27FC236}">
                <a16:creationId xmlns:a16="http://schemas.microsoft.com/office/drawing/2014/main" id="{6F49B36F-2498-FD94-AA89-AEE86B8DD887}"/>
              </a:ext>
            </a:extLst>
          </p:cNvPr>
          <p:cNvPicPr>
            <a:picLocks noGrp="1" noChangeAspect="1"/>
          </p:cNvPicPr>
          <p:nvPr>
            <p:ph sz="quarter" idx="13"/>
          </p:nvPr>
        </p:nvPicPr>
        <p:blipFill>
          <a:blip r:embed="rId2"/>
          <a:stretch>
            <a:fillRect/>
          </a:stretch>
        </p:blipFill>
        <p:spPr>
          <a:xfrm>
            <a:off x="521208" y="2625078"/>
            <a:ext cx="2872921" cy="3318522"/>
          </a:xfrm>
        </p:spPr>
      </p:pic>
      <p:sp>
        <p:nvSpPr>
          <p:cNvPr id="6" name="ZoneTexte 5">
            <a:extLst>
              <a:ext uri="{FF2B5EF4-FFF2-40B4-BE49-F238E27FC236}">
                <a16:creationId xmlns:a16="http://schemas.microsoft.com/office/drawing/2014/main" id="{EC1A98CB-7943-1EA4-14E2-94B9B83112E8}"/>
              </a:ext>
            </a:extLst>
          </p:cNvPr>
          <p:cNvSpPr txBox="1"/>
          <p:nvPr/>
        </p:nvSpPr>
        <p:spPr>
          <a:xfrm>
            <a:off x="3489158" y="5343436"/>
            <a:ext cx="10089490" cy="1200329"/>
          </a:xfrm>
          <a:prstGeom prst="rect">
            <a:avLst/>
          </a:prstGeom>
          <a:noFill/>
        </p:spPr>
        <p:txBody>
          <a:bodyPr wrap="square" rtlCol="0">
            <a:spAutoFit/>
          </a:bodyPr>
          <a:lstStyle/>
          <a:p>
            <a:r>
              <a:rPr lang="fr-FR" dirty="0"/>
              <a:t>Initiation du circuit économique et de la comptabilité nationale </a:t>
            </a:r>
          </a:p>
          <a:p>
            <a:endParaRPr lang="fr-FR" dirty="0"/>
          </a:p>
          <a:p>
            <a:r>
              <a:rPr lang="fr-FR" dirty="0"/>
              <a:t>Intuition d’un ordre naturel, d’une politique fiscale favorable aux grands fermiers </a:t>
            </a:r>
          </a:p>
          <a:p>
            <a:r>
              <a:rPr lang="fr-FR" dirty="0"/>
              <a:t>C’est le secteur agricole qui produit des revenus nets (pas l’industrie…). </a:t>
            </a:r>
          </a:p>
        </p:txBody>
      </p:sp>
      <p:pic>
        <p:nvPicPr>
          <p:cNvPr id="8" name="Image 7">
            <a:extLst>
              <a:ext uri="{FF2B5EF4-FFF2-40B4-BE49-F238E27FC236}">
                <a16:creationId xmlns:a16="http://schemas.microsoft.com/office/drawing/2014/main" id="{A631B1EE-63FD-63F8-158F-09B8092ADBEA}"/>
              </a:ext>
            </a:extLst>
          </p:cNvPr>
          <p:cNvPicPr>
            <a:picLocks noChangeAspect="1"/>
          </p:cNvPicPr>
          <p:nvPr/>
        </p:nvPicPr>
        <p:blipFill>
          <a:blip r:embed="rId3"/>
          <a:stretch>
            <a:fillRect/>
          </a:stretch>
        </p:blipFill>
        <p:spPr>
          <a:xfrm>
            <a:off x="5203445" y="1588168"/>
            <a:ext cx="6602305" cy="3755268"/>
          </a:xfrm>
          <a:prstGeom prst="rect">
            <a:avLst/>
          </a:prstGeom>
        </p:spPr>
      </p:pic>
    </p:spTree>
    <p:extLst>
      <p:ext uri="{BB962C8B-B14F-4D97-AF65-F5344CB8AC3E}">
        <p14:creationId xmlns:p14="http://schemas.microsoft.com/office/powerpoint/2010/main" val="55635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CF816-9594-8B7A-6768-DF51D129FECF}"/>
              </a:ext>
            </a:extLst>
          </p:cNvPr>
          <p:cNvSpPr>
            <a:spLocks noGrp="1"/>
          </p:cNvSpPr>
          <p:nvPr>
            <p:ph type="title"/>
          </p:nvPr>
        </p:nvSpPr>
        <p:spPr/>
        <p:txBody>
          <a:bodyPr/>
          <a:lstStyle/>
          <a:p>
            <a:r>
              <a:rPr lang="fr-FR" dirty="0"/>
              <a:t>Économie à 2 agents (1)</a:t>
            </a:r>
          </a:p>
        </p:txBody>
      </p:sp>
      <p:sp>
        <p:nvSpPr>
          <p:cNvPr id="3" name="Espace réservé du contenu 2">
            <a:extLst>
              <a:ext uri="{FF2B5EF4-FFF2-40B4-BE49-F238E27FC236}">
                <a16:creationId xmlns:a16="http://schemas.microsoft.com/office/drawing/2014/main" id="{C6466809-B866-0434-AE24-3F5BE857038B}"/>
              </a:ext>
            </a:extLst>
          </p:cNvPr>
          <p:cNvSpPr>
            <a:spLocks noGrp="1"/>
          </p:cNvSpPr>
          <p:nvPr>
            <p:ph sz="quarter" idx="13"/>
          </p:nvPr>
        </p:nvSpPr>
        <p:spPr>
          <a:xfrm>
            <a:off x="287079" y="2560320"/>
            <a:ext cx="11739605" cy="3977640"/>
          </a:xfrm>
        </p:spPr>
        <p:txBody>
          <a:bodyPr>
            <a:normAutofit fontScale="55000" lnSpcReduction="20000"/>
          </a:bodyPr>
          <a:lstStyle/>
          <a:p>
            <a:r>
              <a:rPr lang="fr-FR" dirty="0"/>
              <a:t>Si on considère deux groupes d'agent, les ménages et les entreprises, on peut schématiser leurs relations économiques à travers le schéma qui suit. Pour simplifier, on considère que les ménages et les entreprises consomment tous leurs revenus de façon à exclure les relations financières dans un premier temps. </a:t>
            </a:r>
          </a:p>
          <a:p>
            <a:r>
              <a:rPr lang="fr-FR" dirty="0"/>
              <a:t>On voit sur le graphique que les flux réels donne lien à une contrepartie monétaire. </a:t>
            </a:r>
          </a:p>
          <a:p>
            <a:r>
              <a:rPr lang="fr-FR" dirty="0"/>
              <a:t>Pour acheter les services producteurs, les entreprises doivent payer les salariés.</a:t>
            </a:r>
          </a:p>
          <a:p>
            <a:r>
              <a:rPr lang="fr-FR" dirty="0"/>
              <a:t>Pour acheter les biens et les services aux entreprises, les ménages  doivent mobiliser les revenus que leur donnent les entreprises pour leur travail.</a:t>
            </a:r>
          </a:p>
          <a:p>
            <a:r>
              <a:rPr lang="fr-FR" dirty="0"/>
              <a:t>Les entreprises qui produisent des biens et des services pour une valeur de 1000 génèrent un flux réel les biens et les services.</a:t>
            </a:r>
          </a:p>
          <a:p>
            <a:r>
              <a:rPr lang="fr-FR" dirty="0"/>
              <a:t>Les ménages achètent ces biens et services grâce aux salaires que leurs ont versé les entreprises. </a:t>
            </a:r>
          </a:p>
          <a:p>
            <a:r>
              <a:rPr lang="fr-FR" dirty="0"/>
              <a:t>Ces salaires ont une valeur de 1000. Il s'agit d’un flux monétaire.</a:t>
            </a:r>
          </a:p>
        </p:txBody>
      </p:sp>
    </p:spTree>
    <p:extLst>
      <p:ext uri="{BB962C8B-B14F-4D97-AF65-F5344CB8AC3E}">
        <p14:creationId xmlns:p14="http://schemas.microsoft.com/office/powerpoint/2010/main" val="7055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298E8-4DCF-61A7-7D35-75EBFA4FCE43}"/>
              </a:ext>
            </a:extLst>
          </p:cNvPr>
          <p:cNvSpPr>
            <a:spLocks noGrp="1"/>
          </p:cNvSpPr>
          <p:nvPr>
            <p:ph type="title"/>
          </p:nvPr>
        </p:nvSpPr>
        <p:spPr>
          <a:xfrm>
            <a:off x="1062630" y="924504"/>
            <a:ext cx="6876288" cy="640080"/>
          </a:xfrm>
        </p:spPr>
        <p:txBody>
          <a:bodyPr/>
          <a:lstStyle/>
          <a:p>
            <a:r>
              <a:rPr lang="fr-FR" dirty="0"/>
              <a:t>Économie à 2 agents (2)</a:t>
            </a:r>
          </a:p>
        </p:txBody>
      </p:sp>
      <p:pic>
        <p:nvPicPr>
          <p:cNvPr id="5" name="Espace réservé du contenu 4">
            <a:extLst>
              <a:ext uri="{FF2B5EF4-FFF2-40B4-BE49-F238E27FC236}">
                <a16:creationId xmlns:a16="http://schemas.microsoft.com/office/drawing/2014/main" id="{205AAAC3-AD31-D5F7-C8B3-A0E82A19FC24}"/>
              </a:ext>
            </a:extLst>
          </p:cNvPr>
          <p:cNvPicPr>
            <a:picLocks noGrp="1" noChangeAspect="1"/>
          </p:cNvPicPr>
          <p:nvPr>
            <p:ph sz="quarter" idx="13"/>
          </p:nvPr>
        </p:nvPicPr>
        <p:blipFill>
          <a:blip r:embed="rId2"/>
          <a:stretch>
            <a:fillRect/>
          </a:stretch>
        </p:blipFill>
        <p:spPr>
          <a:xfrm>
            <a:off x="670690" y="1672868"/>
            <a:ext cx="5837275" cy="4471639"/>
          </a:xfrm>
        </p:spPr>
      </p:pic>
      <p:sp>
        <p:nvSpPr>
          <p:cNvPr id="7" name="ZoneTexte 6">
            <a:extLst>
              <a:ext uri="{FF2B5EF4-FFF2-40B4-BE49-F238E27FC236}">
                <a16:creationId xmlns:a16="http://schemas.microsoft.com/office/drawing/2014/main" id="{421244A4-1849-2359-1AAD-3D84CBB4311B}"/>
              </a:ext>
            </a:extLst>
          </p:cNvPr>
          <p:cNvSpPr txBox="1"/>
          <p:nvPr/>
        </p:nvSpPr>
        <p:spPr>
          <a:xfrm>
            <a:off x="6825889" y="3162187"/>
            <a:ext cx="5100084" cy="923330"/>
          </a:xfrm>
          <a:prstGeom prst="rect">
            <a:avLst/>
          </a:prstGeom>
          <a:noFill/>
        </p:spPr>
        <p:txBody>
          <a:bodyPr wrap="square">
            <a:spAutoFit/>
          </a:bodyPr>
          <a:lstStyle/>
          <a:p>
            <a:r>
              <a:rPr lang="fr-FR" dirty="0"/>
              <a:t>Le circuit économique peut être observé à partir de 3 angles différents : la production, le revenu et la dépense.</a:t>
            </a:r>
          </a:p>
        </p:txBody>
      </p:sp>
    </p:spTree>
    <p:extLst>
      <p:ext uri="{BB962C8B-B14F-4D97-AF65-F5344CB8AC3E}">
        <p14:creationId xmlns:p14="http://schemas.microsoft.com/office/powerpoint/2010/main" val="2673140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A356A-F273-E01E-7D2B-29278A968631}"/>
              </a:ext>
            </a:extLst>
          </p:cNvPr>
          <p:cNvSpPr>
            <a:spLocks noGrp="1"/>
          </p:cNvSpPr>
          <p:nvPr>
            <p:ph type="title"/>
          </p:nvPr>
        </p:nvSpPr>
        <p:spPr/>
        <p:txBody>
          <a:bodyPr/>
          <a:lstStyle/>
          <a:p>
            <a:r>
              <a:rPr lang="fr-FR" dirty="0"/>
              <a:t>Économie à 2 agents (3)</a:t>
            </a:r>
          </a:p>
        </p:txBody>
      </p:sp>
      <p:sp>
        <p:nvSpPr>
          <p:cNvPr id="3" name="Espace réservé du contenu 2">
            <a:extLst>
              <a:ext uri="{FF2B5EF4-FFF2-40B4-BE49-F238E27FC236}">
                <a16:creationId xmlns:a16="http://schemas.microsoft.com/office/drawing/2014/main" id="{C9177235-A301-D416-2EEA-40E6E2C415B8}"/>
              </a:ext>
            </a:extLst>
          </p:cNvPr>
          <p:cNvSpPr>
            <a:spLocks noGrp="1"/>
          </p:cNvSpPr>
          <p:nvPr>
            <p:ph sz="quarter" idx="13"/>
          </p:nvPr>
        </p:nvSpPr>
        <p:spPr>
          <a:xfrm>
            <a:off x="539495" y="2560320"/>
            <a:ext cx="11294542" cy="4297680"/>
          </a:xfrm>
        </p:spPr>
        <p:txBody>
          <a:bodyPr>
            <a:normAutofit fontScale="77500" lnSpcReduction="20000"/>
          </a:bodyPr>
          <a:lstStyle/>
          <a:p>
            <a:r>
              <a:rPr lang="fr-FR" dirty="0"/>
              <a:t>Toutes ces optiques doivent être concordantes du point de vue comptable. Rien ne doit disparaître, rien ne doit être créé pour obtenir une comptabilité cohérente.</a:t>
            </a:r>
          </a:p>
          <a:p>
            <a:r>
              <a:rPr lang="fr-FR" dirty="0"/>
              <a:t>Dans le cas contraire, la comptabilité ne sera pas bonne. Dans l'optique de la production, on a une perspective réelle, tandis que dans l'optique du revenu et de la dépense, on a une perspective monétaire.</a:t>
            </a:r>
          </a:p>
          <a:p>
            <a:r>
              <a:rPr lang="fr-FR" dirty="0"/>
              <a:t>On a considéré jusqu'ici la consommation finale c’est-à-dire la consommation réalisée par les ménages.</a:t>
            </a:r>
          </a:p>
          <a:p>
            <a:r>
              <a:rPr lang="fr-FR" dirty="0"/>
              <a:t>Leurs achats de consommation n'entrent pas dans un processus de production marchand comme ce pourrait être le cas pour les</a:t>
            </a:r>
          </a:p>
          <a:p>
            <a:r>
              <a:rPr lang="fr-FR" dirty="0"/>
              <a:t>entreprises qui réalisent des consommations intermédiaires.</a:t>
            </a:r>
          </a:p>
        </p:txBody>
      </p:sp>
    </p:spTree>
    <p:extLst>
      <p:ext uri="{BB962C8B-B14F-4D97-AF65-F5344CB8AC3E}">
        <p14:creationId xmlns:p14="http://schemas.microsoft.com/office/powerpoint/2010/main" val="158895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E16D8-A1FB-1166-1A9C-163AA3FF1DC9}"/>
              </a:ext>
            </a:extLst>
          </p:cNvPr>
          <p:cNvSpPr>
            <a:spLocks noGrp="1"/>
          </p:cNvSpPr>
          <p:nvPr>
            <p:ph type="title"/>
          </p:nvPr>
        </p:nvSpPr>
        <p:spPr/>
        <p:txBody>
          <a:bodyPr/>
          <a:lstStyle/>
          <a:p>
            <a:r>
              <a:rPr lang="fr-FR" dirty="0"/>
              <a:t>Économie à 2 agents (4)</a:t>
            </a:r>
          </a:p>
        </p:txBody>
      </p:sp>
      <p:sp>
        <p:nvSpPr>
          <p:cNvPr id="3" name="Espace réservé du contenu 2">
            <a:extLst>
              <a:ext uri="{FF2B5EF4-FFF2-40B4-BE49-F238E27FC236}">
                <a16:creationId xmlns:a16="http://schemas.microsoft.com/office/drawing/2014/main" id="{D7D5DF18-8C4D-8C40-DBD3-D124062DDD24}"/>
              </a:ext>
            </a:extLst>
          </p:cNvPr>
          <p:cNvSpPr>
            <a:spLocks noGrp="1"/>
          </p:cNvSpPr>
          <p:nvPr>
            <p:ph sz="quarter" idx="13"/>
          </p:nvPr>
        </p:nvSpPr>
        <p:spPr>
          <a:xfrm>
            <a:off x="539495" y="2560320"/>
            <a:ext cx="11135053" cy="4212620"/>
          </a:xfrm>
        </p:spPr>
        <p:txBody>
          <a:bodyPr>
            <a:normAutofit fontScale="85000" lnSpcReduction="10000"/>
          </a:bodyPr>
          <a:lstStyle/>
          <a:p>
            <a:r>
              <a:rPr lang="fr-FR" dirty="0"/>
              <a:t>Ces consommations intermédiaires sont intégrées à la production pour être vendus ensuite.</a:t>
            </a:r>
          </a:p>
          <a:p>
            <a:r>
              <a:rPr lang="fr-FR" dirty="0"/>
              <a:t>Une entreprise de haute couture va acheter du lin et de la soie afin de réaliser des vêtements destinés à être vendus.</a:t>
            </a:r>
          </a:p>
          <a:p>
            <a:r>
              <a:rPr lang="fr-FR" dirty="0"/>
              <a:t>L'achat de tissu constitue donc une consommation intermédiaire.</a:t>
            </a:r>
          </a:p>
          <a:p>
            <a:r>
              <a:rPr lang="fr-FR" dirty="0"/>
              <a:t>Pour le ménage qui achèterait du tissu pour réaliser des vêtements ou de l'ameublement, la consommation serait considérée comme finale.</a:t>
            </a:r>
          </a:p>
          <a:p>
            <a:r>
              <a:rPr lang="fr-FR" dirty="0"/>
              <a:t>La différence est liée à une convention comptable</a:t>
            </a:r>
          </a:p>
        </p:txBody>
      </p:sp>
    </p:spTree>
    <p:extLst>
      <p:ext uri="{BB962C8B-B14F-4D97-AF65-F5344CB8AC3E}">
        <p14:creationId xmlns:p14="http://schemas.microsoft.com/office/powerpoint/2010/main" val="1171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C172C2-2884-E626-AEAF-92F17B681A96}"/>
              </a:ext>
            </a:extLst>
          </p:cNvPr>
          <p:cNvSpPr>
            <a:spLocks noGrp="1"/>
          </p:cNvSpPr>
          <p:nvPr>
            <p:ph type="title"/>
          </p:nvPr>
        </p:nvSpPr>
        <p:spPr/>
        <p:txBody>
          <a:bodyPr/>
          <a:lstStyle/>
          <a:p>
            <a:r>
              <a:rPr lang="fr-FR" dirty="0"/>
              <a:t>Économie à 2 agents (5)</a:t>
            </a:r>
          </a:p>
        </p:txBody>
      </p:sp>
      <p:sp>
        <p:nvSpPr>
          <p:cNvPr id="3" name="Espace réservé du contenu 2">
            <a:extLst>
              <a:ext uri="{FF2B5EF4-FFF2-40B4-BE49-F238E27FC236}">
                <a16:creationId xmlns:a16="http://schemas.microsoft.com/office/drawing/2014/main" id="{40A8DC13-8CA0-05C6-2A18-0EF0D5206221}"/>
              </a:ext>
            </a:extLst>
          </p:cNvPr>
          <p:cNvSpPr>
            <a:spLocks noGrp="1"/>
          </p:cNvSpPr>
          <p:nvPr>
            <p:ph sz="quarter" idx="13"/>
          </p:nvPr>
        </p:nvSpPr>
        <p:spPr>
          <a:xfrm>
            <a:off x="539495" y="2560320"/>
            <a:ext cx="11191294" cy="3977640"/>
          </a:xfrm>
        </p:spPr>
        <p:txBody>
          <a:bodyPr>
            <a:normAutofit fontScale="85000" lnSpcReduction="10000"/>
          </a:bodyPr>
          <a:lstStyle/>
          <a:p>
            <a:r>
              <a:rPr lang="fr-FR" dirty="0"/>
              <a:t>La convention comptable pose l'objectif de ce que l'on souhaite mesurer.</a:t>
            </a:r>
          </a:p>
          <a:p>
            <a:r>
              <a:rPr lang="fr-FR" dirty="0"/>
              <a:t>Ce que l'on désire mesurer c'est la valeur ajoutée des entreprises.</a:t>
            </a:r>
          </a:p>
          <a:p>
            <a:r>
              <a:rPr lang="fr-FR" dirty="0"/>
              <a:t>Pour cela il est nécessaire d'opérer la différence entre la valeur ajoutée propre à l'entreprise et la valeur ajoutée incorporée par les autres entreprises par le biais d'achats : les consommations intermédiaires.</a:t>
            </a:r>
          </a:p>
          <a:p>
            <a:r>
              <a:rPr lang="fr-FR" dirty="0"/>
              <a:t>Ainsi, on évite de compter 2 fois la même VA.</a:t>
            </a:r>
          </a:p>
          <a:p>
            <a:r>
              <a:rPr lang="fr-FR" dirty="0"/>
              <a:t>Le Produit Intérieur Brut est constitué par la somme des valeurs ajoutées.</a:t>
            </a:r>
          </a:p>
        </p:txBody>
      </p:sp>
    </p:spTree>
    <p:extLst>
      <p:ext uri="{BB962C8B-B14F-4D97-AF65-F5344CB8AC3E}">
        <p14:creationId xmlns:p14="http://schemas.microsoft.com/office/powerpoint/2010/main" val="932758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6ACBC-3977-7AD2-0A8F-FBBC9A1AFDA7}"/>
              </a:ext>
            </a:extLst>
          </p:cNvPr>
          <p:cNvSpPr>
            <a:spLocks noGrp="1"/>
          </p:cNvSpPr>
          <p:nvPr>
            <p:ph type="title"/>
          </p:nvPr>
        </p:nvSpPr>
        <p:spPr>
          <a:xfrm>
            <a:off x="521207" y="1536192"/>
            <a:ext cx="9801887" cy="640080"/>
          </a:xfrm>
        </p:spPr>
        <p:txBody>
          <a:bodyPr>
            <a:normAutofit/>
          </a:bodyPr>
          <a:lstStyle/>
          <a:p>
            <a:r>
              <a:rPr lang="fr-FR" dirty="0"/>
              <a:t>Les différents agents de la comptabilité nationale</a:t>
            </a:r>
          </a:p>
        </p:txBody>
      </p:sp>
      <p:sp>
        <p:nvSpPr>
          <p:cNvPr id="3" name="Espace réservé du contenu 2">
            <a:extLst>
              <a:ext uri="{FF2B5EF4-FFF2-40B4-BE49-F238E27FC236}">
                <a16:creationId xmlns:a16="http://schemas.microsoft.com/office/drawing/2014/main" id="{3DA22CEF-B4FA-A095-6927-6C461BAD7FCE}"/>
              </a:ext>
            </a:extLst>
          </p:cNvPr>
          <p:cNvSpPr>
            <a:spLocks noGrp="1"/>
          </p:cNvSpPr>
          <p:nvPr>
            <p:ph sz="quarter" idx="13"/>
          </p:nvPr>
        </p:nvSpPr>
        <p:spPr>
          <a:xfrm>
            <a:off x="223627" y="2611094"/>
            <a:ext cx="11744746" cy="4141269"/>
          </a:xfrm>
        </p:spPr>
        <p:txBody>
          <a:bodyPr>
            <a:normAutofit fontScale="62500" lnSpcReduction="20000"/>
          </a:bodyPr>
          <a:lstStyle/>
          <a:p>
            <a:r>
              <a:rPr lang="fr-FR" dirty="0"/>
              <a:t>La production domestique n'entre pas dans la comptabilité nationale. On parle alors d'</a:t>
            </a:r>
            <a:r>
              <a:rPr lang="fr-FR" dirty="0" err="1"/>
              <a:t>auto-production</a:t>
            </a:r>
            <a:r>
              <a:rPr lang="fr-FR" dirty="0"/>
              <a:t>.</a:t>
            </a:r>
          </a:p>
          <a:p>
            <a:r>
              <a:rPr lang="fr-FR" dirty="0"/>
              <a:t>Pourtant elle joue un rôle important dans le fonctionnement de l'économie : la réalisation des repas, ménages, soins aux proches.</a:t>
            </a:r>
          </a:p>
          <a:p>
            <a:r>
              <a:rPr lang="fr-FR" dirty="0"/>
              <a:t>Il s'agit de la sphère domestique, de la sphère non marchande. Il existe une autre partie non marchande : la sphère non marchande</a:t>
            </a:r>
          </a:p>
          <a:p>
            <a:r>
              <a:rPr lang="fr-FR" dirty="0"/>
              <a:t>non domestique. Celle-ci est portée par l'État et les services publics. </a:t>
            </a:r>
          </a:p>
          <a:p>
            <a:r>
              <a:rPr lang="fr-FR" dirty="0"/>
              <a:t>Il existe des services non marchands, privés, c'est le cas de l'activité des associations dont les statuts imposent une visée non lucrative</a:t>
            </a:r>
          </a:p>
          <a:p>
            <a:r>
              <a:rPr lang="fr-FR" dirty="0"/>
              <a:t>Si on ne compte pas la valeur crée par le travail domestique, ce n'est pas parce que cela ne nous intéresse pas, mais comme il n’y a pas de marché pour évaluer ces services et ces biens. </a:t>
            </a:r>
          </a:p>
        </p:txBody>
      </p:sp>
    </p:spTree>
    <p:extLst>
      <p:ext uri="{BB962C8B-B14F-4D97-AF65-F5344CB8AC3E}">
        <p14:creationId xmlns:p14="http://schemas.microsoft.com/office/powerpoint/2010/main" val="28154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895AB7-513A-20ED-CB29-1762E4340606}"/>
              </a:ext>
            </a:extLst>
          </p:cNvPr>
          <p:cNvSpPr>
            <a:spLocks noGrp="1"/>
          </p:cNvSpPr>
          <p:nvPr>
            <p:ph type="title"/>
          </p:nvPr>
        </p:nvSpPr>
        <p:spPr>
          <a:xfrm>
            <a:off x="521208" y="1536192"/>
            <a:ext cx="6876288" cy="640080"/>
          </a:xfrm>
        </p:spPr>
        <p:txBody>
          <a:bodyPr>
            <a:normAutofit/>
          </a:bodyPr>
          <a:lstStyle/>
          <a:p>
            <a:r>
              <a:rPr lang="fr-FR" dirty="0"/>
              <a:t>Le pouvoir de prévision est limité	</a:t>
            </a:r>
          </a:p>
        </p:txBody>
      </p:sp>
      <p:sp>
        <p:nvSpPr>
          <p:cNvPr id="3" name="Espace réservé du contenu 2">
            <a:extLst>
              <a:ext uri="{FF2B5EF4-FFF2-40B4-BE49-F238E27FC236}">
                <a16:creationId xmlns:a16="http://schemas.microsoft.com/office/drawing/2014/main" id="{39897A96-3057-B17D-5790-7A5506F720AB}"/>
              </a:ext>
            </a:extLst>
          </p:cNvPr>
          <p:cNvSpPr>
            <a:spLocks noGrp="1"/>
          </p:cNvSpPr>
          <p:nvPr>
            <p:ph sz="quarter" idx="13"/>
          </p:nvPr>
        </p:nvSpPr>
        <p:spPr>
          <a:xfrm>
            <a:off x="355600" y="2176464"/>
            <a:ext cx="11836400" cy="4681536"/>
          </a:xfrm>
        </p:spPr>
        <p:txBody>
          <a:bodyPr>
            <a:noAutofit/>
          </a:bodyPr>
          <a:lstStyle/>
          <a:p>
            <a:r>
              <a:rPr lang="fr-FR" dirty="0"/>
              <a:t>L’analyse économique a du mal à prévoir l’avenir car il dépend de nombreux éléments parfois même certains d’entres sont inconnus lors de l’exercice de prévision. </a:t>
            </a:r>
          </a:p>
          <a:p>
            <a:r>
              <a:rPr lang="fr-FR" dirty="0"/>
              <a:t>Avec Keynes nous pourrions évoquer la notion d’incertitude radicale. </a:t>
            </a:r>
          </a:p>
          <a:p>
            <a:r>
              <a:rPr lang="fr-FR" dirty="0"/>
              <a:t>Pourtant, le peu d’informations récoltées devrait permettre d’éclairer les décideurs et éviter qu’ils ne se trompent beaucoup. </a:t>
            </a:r>
          </a:p>
          <a:p>
            <a:r>
              <a:rPr lang="fr-FR" dirty="0"/>
              <a:t>Mais là encore il faut prendre conscience des limites de notre art qui est très ou trop proche du champ politique. </a:t>
            </a:r>
          </a:p>
        </p:txBody>
      </p:sp>
    </p:spTree>
    <p:extLst>
      <p:ext uri="{BB962C8B-B14F-4D97-AF65-F5344CB8AC3E}">
        <p14:creationId xmlns:p14="http://schemas.microsoft.com/office/powerpoint/2010/main" val="316750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879F58-684E-B8CC-A706-F9C7AA9A634C}"/>
              </a:ext>
            </a:extLst>
          </p:cNvPr>
          <p:cNvSpPr>
            <a:spLocks noGrp="1"/>
          </p:cNvSpPr>
          <p:nvPr>
            <p:ph type="title"/>
          </p:nvPr>
        </p:nvSpPr>
        <p:spPr>
          <a:xfrm>
            <a:off x="521207" y="1536192"/>
            <a:ext cx="9837981" cy="640080"/>
          </a:xfrm>
        </p:spPr>
        <p:txBody>
          <a:bodyPr/>
          <a:lstStyle/>
          <a:p>
            <a:r>
              <a:rPr lang="fr-FR" dirty="0"/>
              <a:t>L’extra économique</a:t>
            </a:r>
          </a:p>
        </p:txBody>
      </p:sp>
      <p:sp>
        <p:nvSpPr>
          <p:cNvPr id="5" name="ZoneTexte 4">
            <a:extLst>
              <a:ext uri="{FF2B5EF4-FFF2-40B4-BE49-F238E27FC236}">
                <a16:creationId xmlns:a16="http://schemas.microsoft.com/office/drawing/2014/main" id="{4A546019-25B2-520E-DCEB-6C009CE4058B}"/>
              </a:ext>
            </a:extLst>
          </p:cNvPr>
          <p:cNvSpPr txBox="1"/>
          <p:nvPr/>
        </p:nvSpPr>
        <p:spPr>
          <a:xfrm>
            <a:off x="226561" y="2500325"/>
            <a:ext cx="11255461" cy="4093428"/>
          </a:xfrm>
          <a:prstGeom prst="rect">
            <a:avLst/>
          </a:prstGeom>
          <a:noFill/>
        </p:spPr>
        <p:txBody>
          <a:bodyPr wrap="square">
            <a:spAutoFit/>
          </a:bodyPr>
          <a:lstStyle/>
          <a:p>
            <a:r>
              <a:rPr lang="fr-FR" sz="2000" dirty="0"/>
              <a:t>Il est difficile d'en réaliser une évaluation. </a:t>
            </a:r>
          </a:p>
          <a:p>
            <a:endParaRPr lang="fr-FR" sz="2000" dirty="0"/>
          </a:p>
          <a:p>
            <a:r>
              <a:rPr lang="fr-FR" sz="2000" dirty="0"/>
              <a:t>Dans les services publics, les services non marchands sont évalués aux coûts de production.</a:t>
            </a:r>
          </a:p>
          <a:p>
            <a:endParaRPr lang="fr-FR" sz="2000" dirty="0"/>
          </a:p>
          <a:p>
            <a:r>
              <a:rPr lang="fr-FR" sz="2000" dirty="0"/>
              <a:t>Globalement, il s'agit des salaires des fonctionnaires et des investissements.</a:t>
            </a:r>
          </a:p>
          <a:p>
            <a:endParaRPr lang="fr-FR" sz="2000" dirty="0"/>
          </a:p>
          <a:p>
            <a:r>
              <a:rPr lang="fr-FR" sz="2000" dirty="0"/>
              <a:t>Pour évaluer les services domestique, il faudrait fixer un salaire à la maman ou au papa qui réalise le repas, etc. </a:t>
            </a:r>
          </a:p>
          <a:p>
            <a:endParaRPr lang="fr-FR" sz="2000" dirty="0"/>
          </a:p>
          <a:p>
            <a:r>
              <a:rPr lang="fr-FR" sz="2000" dirty="0"/>
              <a:t>On peut voir ici qu'un ensemble important des éléments qui permettent à l'économie de fonctionner se trouve en deçà de l'économique, la sphère domestique et au dessus :</a:t>
            </a:r>
          </a:p>
          <a:p>
            <a:endParaRPr lang="fr-FR" sz="2000" dirty="0"/>
          </a:p>
          <a:p>
            <a:r>
              <a:rPr lang="fr-FR" sz="2000" dirty="0"/>
              <a:t> les institutions, les règles, les conventions, l’</a:t>
            </a:r>
            <a:r>
              <a:rPr lang="fr-FR" sz="2000" dirty="0" err="1"/>
              <a:t>auto-production</a:t>
            </a:r>
            <a:r>
              <a:rPr lang="fr-FR" sz="2000" dirty="0"/>
              <a:t> familiale, etc. </a:t>
            </a:r>
          </a:p>
        </p:txBody>
      </p:sp>
    </p:spTree>
    <p:extLst>
      <p:ext uri="{BB962C8B-B14F-4D97-AF65-F5344CB8AC3E}">
        <p14:creationId xmlns:p14="http://schemas.microsoft.com/office/powerpoint/2010/main" val="112289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B031D2-C69D-4466-7B34-C2F17D8E2C78}"/>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FD8A9F2A-27BE-D867-B9F0-A481F08B6423}"/>
              </a:ext>
            </a:extLst>
          </p:cNvPr>
          <p:cNvPicPr>
            <a:picLocks noGrp="1" noChangeAspect="1"/>
          </p:cNvPicPr>
          <p:nvPr>
            <p:ph sz="quarter" idx="13"/>
          </p:nvPr>
        </p:nvPicPr>
        <p:blipFill>
          <a:blip r:embed="rId2"/>
          <a:stretch>
            <a:fillRect/>
          </a:stretch>
        </p:blipFill>
        <p:spPr>
          <a:xfrm>
            <a:off x="2851044" y="2336625"/>
            <a:ext cx="5330430" cy="4204283"/>
          </a:xfrm>
        </p:spPr>
      </p:pic>
    </p:spTree>
    <p:extLst>
      <p:ext uri="{BB962C8B-B14F-4D97-AF65-F5344CB8AC3E}">
        <p14:creationId xmlns:p14="http://schemas.microsoft.com/office/powerpoint/2010/main" val="30589689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D95D38-07EB-F0FE-8198-6A2123D5A27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CFDC1A4-74DE-1378-C8CA-D31FD43D4359}"/>
              </a:ext>
            </a:extLst>
          </p:cNvPr>
          <p:cNvSpPr>
            <a:spLocks noGrp="1"/>
          </p:cNvSpPr>
          <p:nvPr>
            <p:ph sz="quarter" idx="13"/>
          </p:nvPr>
        </p:nvSpPr>
        <p:spPr>
          <a:xfrm>
            <a:off x="539496" y="2560320"/>
            <a:ext cx="6547104" cy="3977640"/>
          </a:xfrm>
        </p:spPr>
        <p:txBody>
          <a:bodyPr>
            <a:normAutofit/>
          </a:bodyPr>
          <a:lstStyle/>
          <a:p>
            <a:r>
              <a:rPr lang="fr-FR" dirty="0"/>
              <a:t>Selon </a:t>
            </a:r>
            <a:r>
              <a:rPr lang="fr-FR" dirty="0" err="1"/>
              <a:t>J.A.Schumpeter</a:t>
            </a:r>
            <a:r>
              <a:rPr lang="fr-FR" dirty="0"/>
              <a:t>, la notion de circuit économique a été</a:t>
            </a:r>
          </a:p>
          <a:p>
            <a:r>
              <a:rPr lang="fr-FR" dirty="0"/>
              <a:t>théorisée en premier par Richard Cantillon (1680∼= 1734) dans son ouvrage posthume Essai sur la nature du commerce en général, qui ne fut publié en 1755</a:t>
            </a:r>
          </a:p>
        </p:txBody>
      </p:sp>
      <p:pic>
        <p:nvPicPr>
          <p:cNvPr id="5" name="Image 4">
            <a:extLst>
              <a:ext uri="{FF2B5EF4-FFF2-40B4-BE49-F238E27FC236}">
                <a16:creationId xmlns:a16="http://schemas.microsoft.com/office/drawing/2014/main" id="{3378A84B-0EA5-32E0-67D6-2EEF99507543}"/>
              </a:ext>
            </a:extLst>
          </p:cNvPr>
          <p:cNvPicPr>
            <a:picLocks noChangeAspect="1"/>
          </p:cNvPicPr>
          <p:nvPr/>
        </p:nvPicPr>
        <p:blipFill>
          <a:blip r:embed="rId2"/>
          <a:stretch>
            <a:fillRect/>
          </a:stretch>
        </p:blipFill>
        <p:spPr>
          <a:xfrm>
            <a:off x="7483642" y="2466472"/>
            <a:ext cx="4344439" cy="3903430"/>
          </a:xfrm>
          <a:prstGeom prst="rect">
            <a:avLst/>
          </a:prstGeom>
        </p:spPr>
      </p:pic>
    </p:spTree>
    <p:extLst>
      <p:ext uri="{BB962C8B-B14F-4D97-AF65-F5344CB8AC3E}">
        <p14:creationId xmlns:p14="http://schemas.microsoft.com/office/powerpoint/2010/main" val="2697363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6D45A-88A5-9CAE-B469-6FAD9371FC3C}"/>
              </a:ext>
            </a:extLst>
          </p:cNvPr>
          <p:cNvSpPr>
            <a:spLocks noGrp="1"/>
          </p:cNvSpPr>
          <p:nvPr>
            <p:ph type="title"/>
          </p:nvPr>
        </p:nvSpPr>
        <p:spPr/>
        <p:txBody>
          <a:bodyPr/>
          <a:lstStyle/>
          <a:p>
            <a:r>
              <a:rPr lang="fr-FR" dirty="0"/>
              <a:t>Histoire du circuit</a:t>
            </a:r>
          </a:p>
        </p:txBody>
      </p:sp>
      <p:sp>
        <p:nvSpPr>
          <p:cNvPr id="3" name="Espace réservé du contenu 2">
            <a:extLst>
              <a:ext uri="{FF2B5EF4-FFF2-40B4-BE49-F238E27FC236}">
                <a16:creationId xmlns:a16="http://schemas.microsoft.com/office/drawing/2014/main" id="{9A355FBF-DDEB-8E9D-E6EF-0D97F10CB160}"/>
              </a:ext>
            </a:extLst>
          </p:cNvPr>
          <p:cNvSpPr>
            <a:spLocks noGrp="1"/>
          </p:cNvSpPr>
          <p:nvPr>
            <p:ph sz="quarter" idx="13"/>
          </p:nvPr>
        </p:nvSpPr>
        <p:spPr>
          <a:xfrm>
            <a:off x="158416" y="2608447"/>
            <a:ext cx="11875167" cy="4249553"/>
          </a:xfrm>
        </p:spPr>
        <p:txBody>
          <a:bodyPr>
            <a:noAutofit/>
          </a:bodyPr>
          <a:lstStyle/>
          <a:p>
            <a:r>
              <a:rPr lang="fr-FR" sz="2800" dirty="0"/>
              <a:t>Elle a ensuite été reprise par Quesnay auquel on attribue habituel la paternité de cette représentation avec la note le Tableau économique de 1758. </a:t>
            </a:r>
          </a:p>
          <a:p>
            <a:r>
              <a:rPr lang="fr-FR" sz="2800" dirty="0"/>
              <a:t>Cette représentation sous la forme d'un circuit de l'activité permet de souligne les interactions entre les secteurs, les individus, et entre les périodes de production. Cette méthode constitue un pas décisif dans la séparation de l'économique d'avec les sciences politiques ou le droit.</a:t>
            </a:r>
          </a:p>
        </p:txBody>
      </p:sp>
    </p:spTree>
    <p:extLst>
      <p:ext uri="{BB962C8B-B14F-4D97-AF65-F5344CB8AC3E}">
        <p14:creationId xmlns:p14="http://schemas.microsoft.com/office/powerpoint/2010/main" val="22438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E111F2-A84F-D4D1-661E-C162779E80C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6F3F204-D15B-54DB-ED57-734A68A66681}"/>
              </a:ext>
            </a:extLst>
          </p:cNvPr>
          <p:cNvSpPr>
            <a:spLocks noGrp="1"/>
          </p:cNvSpPr>
          <p:nvPr>
            <p:ph sz="quarter" idx="13"/>
          </p:nvPr>
        </p:nvSpPr>
        <p:spPr>
          <a:xfrm>
            <a:off x="539495" y="2560320"/>
            <a:ext cx="11208219" cy="3977640"/>
          </a:xfrm>
        </p:spPr>
        <p:txBody>
          <a:bodyPr/>
          <a:lstStyle/>
          <a:p>
            <a:r>
              <a:rPr lang="fr-FR" sz="2400" dirty="0"/>
              <a:t>L'économie s'autonomise grâce à cette innovation théorique. </a:t>
            </a:r>
          </a:p>
          <a:p>
            <a:r>
              <a:rPr lang="fr-FR" sz="2400" dirty="0"/>
              <a:t>Avant cela, l'économie n'était pas pensée de manière systématique.</a:t>
            </a:r>
          </a:p>
          <a:p>
            <a:r>
              <a:rPr lang="fr-FR" sz="2400" dirty="0"/>
              <a:t>L'instabilité politique, les aléas climatiques, le faible développement économique, tous ces éléments contribuaient à laisser l'économique dans le champ global du politique. </a:t>
            </a:r>
          </a:p>
          <a:p>
            <a:endParaRPr lang="fr-FR" dirty="0"/>
          </a:p>
        </p:txBody>
      </p:sp>
    </p:spTree>
    <p:extLst>
      <p:ext uri="{BB962C8B-B14F-4D97-AF65-F5344CB8AC3E}">
        <p14:creationId xmlns:p14="http://schemas.microsoft.com/office/powerpoint/2010/main" val="25773492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F8B5A1-50CB-88F4-D10F-C1F79DA3BF86}"/>
              </a:ext>
            </a:extLst>
          </p:cNvPr>
          <p:cNvSpPr>
            <a:spLocks noGrp="1"/>
          </p:cNvSpPr>
          <p:nvPr>
            <p:ph type="title"/>
          </p:nvPr>
        </p:nvSpPr>
        <p:spPr/>
        <p:txBody>
          <a:bodyPr>
            <a:normAutofit fontScale="90000"/>
          </a:bodyPr>
          <a:lstStyle/>
          <a:p>
            <a:r>
              <a:rPr lang="fr-FR" dirty="0"/>
              <a:t>Opposition mercantilistes physiocrates</a:t>
            </a:r>
          </a:p>
        </p:txBody>
      </p:sp>
      <p:sp>
        <p:nvSpPr>
          <p:cNvPr id="3" name="Espace réservé du contenu 2">
            <a:extLst>
              <a:ext uri="{FF2B5EF4-FFF2-40B4-BE49-F238E27FC236}">
                <a16:creationId xmlns:a16="http://schemas.microsoft.com/office/drawing/2014/main" id="{EB83E322-9C4C-A151-4AFE-281A157E436B}"/>
              </a:ext>
            </a:extLst>
          </p:cNvPr>
          <p:cNvSpPr>
            <a:spLocks noGrp="1"/>
          </p:cNvSpPr>
          <p:nvPr>
            <p:ph sz="quarter" idx="13"/>
          </p:nvPr>
        </p:nvSpPr>
        <p:spPr>
          <a:xfrm>
            <a:off x="521208" y="2466474"/>
            <a:ext cx="11365992" cy="4071486"/>
          </a:xfrm>
        </p:spPr>
        <p:txBody>
          <a:bodyPr>
            <a:normAutofit fontScale="92500"/>
          </a:bodyPr>
          <a:lstStyle/>
          <a:p>
            <a:r>
              <a:rPr lang="fr-FR" dirty="0"/>
              <a:t>C'est donc aussi parce que la sphère économique s'accroît que l’on s'y intéresse spécifiquement. </a:t>
            </a:r>
          </a:p>
          <a:p>
            <a:r>
              <a:rPr lang="fr-FR" dirty="0"/>
              <a:t>D'un point de vue d'histoire de la pensée, la doctrine physiocratique dont </a:t>
            </a:r>
            <a:r>
              <a:rPr lang="fr-FR" dirty="0" err="1"/>
              <a:t>Quensay</a:t>
            </a:r>
            <a:r>
              <a:rPr lang="fr-FR" dirty="0"/>
              <a:t> est le père fondateur, s'oppose à la pensée mercantiliste et en particulier à la politique de Colbert.</a:t>
            </a:r>
          </a:p>
          <a:p>
            <a:r>
              <a:rPr lang="fr-FR" dirty="0"/>
              <a:t>Colbert a renforcé les impôts sur les paysans pour favoriser les industries d'exportation.</a:t>
            </a:r>
          </a:p>
          <a:p>
            <a:r>
              <a:rPr lang="fr-FR" dirty="0"/>
              <a:t>Mais pour Quesnay la richesse du pays n'est pas liée à son stock d'or et d'argent mais à la terre. L'agriculture étant le seul secteur a dégagé un revenu net.</a:t>
            </a:r>
          </a:p>
        </p:txBody>
      </p:sp>
    </p:spTree>
    <p:extLst>
      <p:ext uri="{BB962C8B-B14F-4D97-AF65-F5344CB8AC3E}">
        <p14:creationId xmlns:p14="http://schemas.microsoft.com/office/powerpoint/2010/main" val="260834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22695-A037-1B97-BECD-03D310031F33}"/>
              </a:ext>
            </a:extLst>
          </p:cNvPr>
          <p:cNvSpPr>
            <a:spLocks noGrp="1"/>
          </p:cNvSpPr>
          <p:nvPr>
            <p:ph type="title"/>
          </p:nvPr>
        </p:nvSpPr>
        <p:spPr/>
        <p:txBody>
          <a:bodyPr/>
          <a:lstStyle/>
          <a:p>
            <a:r>
              <a:rPr lang="fr-FR" dirty="0"/>
              <a:t>Les agents économiques</a:t>
            </a:r>
          </a:p>
        </p:txBody>
      </p:sp>
      <p:sp>
        <p:nvSpPr>
          <p:cNvPr id="3" name="Espace réservé du contenu 2">
            <a:extLst>
              <a:ext uri="{FF2B5EF4-FFF2-40B4-BE49-F238E27FC236}">
                <a16:creationId xmlns:a16="http://schemas.microsoft.com/office/drawing/2014/main" id="{1F27C163-5EB3-A74C-5396-0BACAF9898DE}"/>
              </a:ext>
            </a:extLst>
          </p:cNvPr>
          <p:cNvSpPr>
            <a:spLocks noGrp="1"/>
          </p:cNvSpPr>
          <p:nvPr>
            <p:ph sz="quarter" idx="13"/>
          </p:nvPr>
        </p:nvSpPr>
        <p:spPr>
          <a:xfrm>
            <a:off x="386053" y="2379845"/>
            <a:ext cx="11419893" cy="4345808"/>
          </a:xfrm>
        </p:spPr>
        <p:txBody>
          <a:bodyPr>
            <a:normAutofit/>
          </a:bodyPr>
          <a:lstStyle/>
          <a:p>
            <a:r>
              <a:rPr lang="fr-FR" sz="2000" dirty="0"/>
              <a:t>En macroéconomie, il est d'usage de rassembler les agents économiques en groupe. En comptabilité nationale ces groupes sont appelés des secteurs institutionnels. </a:t>
            </a:r>
          </a:p>
          <a:p>
            <a:r>
              <a:rPr lang="fr-FR" sz="2000" dirty="0"/>
              <a:t>Il en existe 6 : </a:t>
            </a:r>
          </a:p>
          <a:p>
            <a:r>
              <a:rPr lang="fr-FR" sz="2000" dirty="0"/>
              <a:t>1 L'État et les administrations publiques les APU offrent des services non lucratif (Sécurité sociale, formation, etc.) </a:t>
            </a:r>
          </a:p>
          <a:p>
            <a:r>
              <a:rPr lang="fr-FR" sz="2000" dirty="0"/>
              <a:t>2. Les entreprises non-financières visent à fournir des biens et des  services marchands </a:t>
            </a:r>
          </a:p>
          <a:p>
            <a:endParaRPr lang="fr-FR" sz="1100" dirty="0"/>
          </a:p>
        </p:txBody>
      </p:sp>
    </p:spTree>
    <p:extLst>
      <p:ext uri="{BB962C8B-B14F-4D97-AF65-F5344CB8AC3E}">
        <p14:creationId xmlns:p14="http://schemas.microsoft.com/office/powerpoint/2010/main" val="1845992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DC30A3-EE6B-6A15-DB40-B09315FE5BE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8BC0BD9-FF97-312B-2B6E-39E11E6E4222}"/>
              </a:ext>
            </a:extLst>
          </p:cNvPr>
          <p:cNvSpPr>
            <a:spLocks noGrp="1"/>
          </p:cNvSpPr>
          <p:nvPr>
            <p:ph sz="quarter" idx="13"/>
          </p:nvPr>
        </p:nvSpPr>
        <p:spPr>
          <a:xfrm>
            <a:off x="539495" y="2560320"/>
            <a:ext cx="11263483" cy="3977640"/>
          </a:xfrm>
        </p:spPr>
        <p:txBody>
          <a:bodyPr>
            <a:normAutofit/>
          </a:bodyPr>
          <a:lstStyle/>
          <a:p>
            <a:r>
              <a:rPr lang="fr-FR" sz="2000" dirty="0"/>
              <a:t>3. les entreprises financières qui offrent les services de tenu de compte, production de crédit, etc.</a:t>
            </a:r>
          </a:p>
          <a:p>
            <a:r>
              <a:rPr lang="fr-FR" sz="2000" dirty="0"/>
              <a:t>4. les ménages offrent des services aux entreprises à travers leur  travail</a:t>
            </a:r>
          </a:p>
          <a:p>
            <a:r>
              <a:rPr lang="fr-FR" sz="2000" dirty="0"/>
              <a:t>5. les associations et fondations à but non lucratif offres des biens et des services non marchands</a:t>
            </a:r>
          </a:p>
          <a:p>
            <a:r>
              <a:rPr lang="fr-FR" sz="2000" dirty="0"/>
              <a:t>6. le reste du monde, correspondent à l'ensemble des agents économiques qui entretiennent des relations économiques avec l'économie nationale. Il s'agit des exportations/importations et transferts de revenus et de capitaux.</a:t>
            </a:r>
          </a:p>
          <a:p>
            <a:endParaRPr lang="fr-FR" sz="2000" dirty="0"/>
          </a:p>
        </p:txBody>
      </p:sp>
    </p:spTree>
    <p:extLst>
      <p:ext uri="{BB962C8B-B14F-4D97-AF65-F5344CB8AC3E}">
        <p14:creationId xmlns:p14="http://schemas.microsoft.com/office/powerpoint/2010/main" val="3715012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04851-CEA6-3678-7167-AD69A16C807B}"/>
              </a:ext>
            </a:extLst>
          </p:cNvPr>
          <p:cNvSpPr>
            <a:spLocks noGrp="1"/>
          </p:cNvSpPr>
          <p:nvPr>
            <p:ph type="title"/>
          </p:nvPr>
        </p:nvSpPr>
        <p:spPr>
          <a:xfrm>
            <a:off x="521208" y="1536192"/>
            <a:ext cx="9585318" cy="640080"/>
          </a:xfrm>
        </p:spPr>
        <p:txBody>
          <a:bodyPr>
            <a:normAutofit/>
          </a:bodyPr>
          <a:lstStyle/>
          <a:p>
            <a:r>
              <a:rPr lang="fr-FR" dirty="0"/>
              <a:t>Les interactions entre les agents économiques</a:t>
            </a:r>
          </a:p>
        </p:txBody>
      </p:sp>
      <p:sp>
        <p:nvSpPr>
          <p:cNvPr id="3" name="Espace réservé du contenu 2">
            <a:extLst>
              <a:ext uri="{FF2B5EF4-FFF2-40B4-BE49-F238E27FC236}">
                <a16:creationId xmlns:a16="http://schemas.microsoft.com/office/drawing/2014/main" id="{4BDC6DCE-DDAE-EF63-6786-57B11916F3CB}"/>
              </a:ext>
            </a:extLst>
          </p:cNvPr>
          <p:cNvSpPr>
            <a:spLocks noGrp="1"/>
          </p:cNvSpPr>
          <p:nvPr>
            <p:ph sz="quarter" idx="13"/>
          </p:nvPr>
        </p:nvSpPr>
        <p:spPr>
          <a:xfrm>
            <a:off x="539495" y="2560320"/>
            <a:ext cx="11323641" cy="3977640"/>
          </a:xfrm>
        </p:spPr>
        <p:txBody>
          <a:bodyPr>
            <a:normAutofit/>
          </a:bodyPr>
          <a:lstStyle/>
          <a:p>
            <a:r>
              <a:rPr lang="fr-FR" dirty="0"/>
              <a:t>Elles passent en grande partie par les marchés à travers des échanges réels  et monétaires en fonction de quantité, de qualité et de prix. </a:t>
            </a:r>
          </a:p>
          <a:p>
            <a:r>
              <a:rPr lang="fr-FR" dirty="0"/>
              <a:t>Il existe 4 types de marchés :</a:t>
            </a:r>
          </a:p>
          <a:p>
            <a:r>
              <a:rPr lang="fr-FR" dirty="0"/>
              <a:t>1 Le marché du travail où se forme les salaires et où est déterminé le nombre de salariés et le nombre de chômeur par écart entre les besoins d'emploi et le niveau de la population active.</a:t>
            </a:r>
          </a:p>
        </p:txBody>
      </p:sp>
    </p:spTree>
    <p:extLst>
      <p:ext uri="{BB962C8B-B14F-4D97-AF65-F5344CB8AC3E}">
        <p14:creationId xmlns:p14="http://schemas.microsoft.com/office/powerpoint/2010/main" val="17975063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9FBB45-4EC2-FF18-C753-7E076A647495}"/>
              </a:ext>
            </a:extLst>
          </p:cNvPr>
          <p:cNvSpPr>
            <a:spLocks noGrp="1"/>
          </p:cNvSpPr>
          <p:nvPr>
            <p:ph type="title"/>
          </p:nvPr>
        </p:nvSpPr>
        <p:spPr/>
        <p:txBody>
          <a:bodyPr/>
          <a:lstStyle/>
          <a:p>
            <a:r>
              <a:rPr lang="fr-FR" dirty="0"/>
              <a:t>Les différents marchés</a:t>
            </a:r>
          </a:p>
        </p:txBody>
      </p:sp>
      <p:sp>
        <p:nvSpPr>
          <p:cNvPr id="3" name="Espace réservé du contenu 2">
            <a:extLst>
              <a:ext uri="{FF2B5EF4-FFF2-40B4-BE49-F238E27FC236}">
                <a16:creationId xmlns:a16="http://schemas.microsoft.com/office/drawing/2014/main" id="{672B0C9A-4D41-08D9-6FD9-CBB97913CBE0}"/>
              </a:ext>
            </a:extLst>
          </p:cNvPr>
          <p:cNvSpPr>
            <a:spLocks noGrp="1"/>
          </p:cNvSpPr>
          <p:nvPr>
            <p:ph sz="quarter" idx="13"/>
          </p:nvPr>
        </p:nvSpPr>
        <p:spPr>
          <a:xfrm>
            <a:off x="539495" y="2560320"/>
            <a:ext cx="11335673" cy="3977640"/>
          </a:xfrm>
        </p:spPr>
        <p:txBody>
          <a:bodyPr>
            <a:normAutofit fontScale="92500" lnSpcReduction="20000"/>
          </a:bodyPr>
          <a:lstStyle/>
          <a:p>
            <a:r>
              <a:rPr lang="fr-FR" sz="1600" dirty="0"/>
              <a:t>Le marché des biens et des services. C'est le lieu où s'échange les biens et les services contre un prix en fonction de quantité ou d'une durée, d'une distance, d'une qualification, d’un service. </a:t>
            </a:r>
          </a:p>
          <a:p>
            <a:r>
              <a:rPr lang="fr-FR" sz="1600" dirty="0"/>
              <a:t>Le marché des capitaux. C'est le lieu virtuel où sont  fixés les niveaux des taux d'intérêt (de marché) et les prix des différents</a:t>
            </a:r>
          </a:p>
          <a:p>
            <a:r>
              <a:rPr lang="fr-FR" sz="1600" dirty="0"/>
              <a:t>actifs monétaires et financiers. </a:t>
            </a:r>
          </a:p>
          <a:p>
            <a:r>
              <a:rPr lang="fr-FR" sz="1600" dirty="0"/>
              <a:t>Les actifs monétaires sont ceux  dont l'échéance ne dépasse pas 2 ans. Les obligations ont des échéances plus longues et les actions n'ont pas d'échéance particulière. </a:t>
            </a:r>
          </a:p>
          <a:p>
            <a:r>
              <a:rPr lang="fr-FR" sz="1600" dirty="0"/>
              <a:t>Enfin le marché des changes, il fait parti des marchés  financiers.  C'est le lieu virtuel où s'échange différentes devises</a:t>
            </a:r>
          </a:p>
          <a:p>
            <a:r>
              <a:rPr lang="fr-FR" sz="1600" dirty="0"/>
              <a:t>en fonction des taux de change. C'est les échanges entre les agents sur les différents marchés qui constituent le circuit économique.</a:t>
            </a:r>
          </a:p>
        </p:txBody>
      </p:sp>
    </p:spTree>
    <p:extLst>
      <p:ext uri="{BB962C8B-B14F-4D97-AF65-F5344CB8AC3E}">
        <p14:creationId xmlns:p14="http://schemas.microsoft.com/office/powerpoint/2010/main" val="187072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3B78C3-B078-326A-4A64-5FEBB1F3DA02}"/>
              </a:ext>
            </a:extLst>
          </p:cNvPr>
          <p:cNvSpPr>
            <a:spLocks noGrp="1"/>
          </p:cNvSpPr>
          <p:nvPr>
            <p:ph type="title"/>
          </p:nvPr>
        </p:nvSpPr>
        <p:spPr/>
        <p:txBody>
          <a:bodyPr/>
          <a:lstStyle/>
          <a:p>
            <a:r>
              <a:rPr lang="fr-FR" dirty="0"/>
              <a:t>Une compréhension ex post		</a:t>
            </a:r>
          </a:p>
        </p:txBody>
      </p:sp>
      <p:sp>
        <p:nvSpPr>
          <p:cNvPr id="3" name="Espace réservé du contenu 2">
            <a:extLst>
              <a:ext uri="{FF2B5EF4-FFF2-40B4-BE49-F238E27FC236}">
                <a16:creationId xmlns:a16="http://schemas.microsoft.com/office/drawing/2014/main" id="{769B8F71-E611-A2D7-42F9-FE9A3C0BFC38}"/>
              </a:ext>
            </a:extLst>
          </p:cNvPr>
          <p:cNvSpPr>
            <a:spLocks noGrp="1"/>
          </p:cNvSpPr>
          <p:nvPr>
            <p:ph sz="quarter" idx="13"/>
          </p:nvPr>
        </p:nvSpPr>
        <p:spPr>
          <a:xfrm>
            <a:off x="539496" y="2560320"/>
            <a:ext cx="11277366" cy="3977640"/>
          </a:xfrm>
        </p:spPr>
        <p:txBody>
          <a:bodyPr>
            <a:normAutofit fontScale="92500"/>
          </a:bodyPr>
          <a:lstStyle/>
          <a:p>
            <a:r>
              <a:rPr lang="fr-FR" dirty="0"/>
              <a:t>La plus grande force de l’économie tient en fait à sa capacité à représenter dans un système cohérent les évolutions passées. </a:t>
            </a:r>
          </a:p>
          <a:p>
            <a:r>
              <a:rPr lang="fr-FR" dirty="0"/>
              <a:t>Avec ces schémas, il est possible d’interpréter un peu l’avenir à partir du passé sans pour autant être certain du résultat. </a:t>
            </a:r>
          </a:p>
          <a:p>
            <a:r>
              <a:rPr lang="fr-FR" dirty="0"/>
              <a:t>On peut imaginer qu’on ne va pas reproduire les mêmes erreurs à brève échéance. </a:t>
            </a:r>
          </a:p>
          <a:p>
            <a:r>
              <a:rPr lang="fr-FR" dirty="0"/>
              <a:t>L’analyse économique apporte un peu de lumière sur un futur toujours incertain…( blague)   </a:t>
            </a:r>
          </a:p>
        </p:txBody>
      </p:sp>
    </p:spTree>
    <p:extLst>
      <p:ext uri="{BB962C8B-B14F-4D97-AF65-F5344CB8AC3E}">
        <p14:creationId xmlns:p14="http://schemas.microsoft.com/office/powerpoint/2010/main" val="6690454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13FF2-04CB-AF27-527B-52CF2D78C2C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B62CB1C-C443-9036-E879-9928829A5CF1}"/>
              </a:ext>
            </a:extLst>
          </p:cNvPr>
          <p:cNvSpPr>
            <a:spLocks noGrp="1"/>
          </p:cNvSpPr>
          <p:nvPr>
            <p:ph sz="quarter" idx="13"/>
          </p:nvPr>
        </p:nvSpPr>
        <p:spPr>
          <a:xfrm>
            <a:off x="539495" y="2560319"/>
            <a:ext cx="11652505" cy="4093143"/>
          </a:xfrm>
        </p:spPr>
        <p:txBody>
          <a:bodyPr>
            <a:normAutofit fontScale="92500" lnSpcReduction="20000"/>
          </a:bodyPr>
          <a:lstStyle/>
          <a:p>
            <a:r>
              <a:rPr lang="fr-FR" dirty="0"/>
              <a:t>Le circuit présenté précédemment est loin de correspondre au  fonctionnement réel de l'économie. Il ne présentait qu'une vision très simplifiée à viser pédagogique.</a:t>
            </a:r>
          </a:p>
          <a:p>
            <a:r>
              <a:rPr lang="fr-FR" dirty="0"/>
              <a:t>Dans la réalité, on trouve d'autres acteurs, en premier lieu l'État, et puis les banques et le système financier et entre les pays étrangers,  ce que l'on nomme en comptabilité national le reste du monde. </a:t>
            </a:r>
          </a:p>
          <a:p>
            <a:r>
              <a:rPr lang="fr-FR" dirty="0"/>
              <a:t>La question de la financiarisation de l'économie est très large et complexe, mais on va en dire quelques mots.  C'est la question de l'épargne et du financement de l'économie qui sont déterminantes pour expliquer le fonctionnement actuelle de l'économie</a:t>
            </a:r>
          </a:p>
        </p:txBody>
      </p:sp>
    </p:spTree>
    <p:extLst>
      <p:ext uri="{BB962C8B-B14F-4D97-AF65-F5344CB8AC3E}">
        <p14:creationId xmlns:p14="http://schemas.microsoft.com/office/powerpoint/2010/main" val="12355220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FB2207-03F2-C996-7399-B607830D5DA7}"/>
              </a:ext>
            </a:extLst>
          </p:cNvPr>
          <p:cNvSpPr>
            <a:spLocks noGrp="1"/>
          </p:cNvSpPr>
          <p:nvPr>
            <p:ph type="title"/>
          </p:nvPr>
        </p:nvSpPr>
        <p:spPr>
          <a:xfrm>
            <a:off x="521208" y="1536192"/>
            <a:ext cx="10788476" cy="640080"/>
          </a:xfrm>
        </p:spPr>
        <p:txBody>
          <a:bodyPr>
            <a:normAutofit fontScale="90000"/>
          </a:bodyPr>
          <a:lstStyle/>
          <a:p>
            <a:r>
              <a:rPr lang="fr-FR" dirty="0"/>
              <a:t>La globalisation, mise en concurrence des systèmes sociaux</a:t>
            </a:r>
          </a:p>
        </p:txBody>
      </p:sp>
      <p:sp>
        <p:nvSpPr>
          <p:cNvPr id="3" name="Espace réservé du contenu 2">
            <a:extLst>
              <a:ext uri="{FF2B5EF4-FFF2-40B4-BE49-F238E27FC236}">
                <a16:creationId xmlns:a16="http://schemas.microsoft.com/office/drawing/2014/main" id="{058D5280-5BA2-39A4-B977-086E52BD9FD8}"/>
              </a:ext>
            </a:extLst>
          </p:cNvPr>
          <p:cNvSpPr>
            <a:spLocks noGrp="1"/>
          </p:cNvSpPr>
          <p:nvPr>
            <p:ph sz="quarter" idx="13"/>
          </p:nvPr>
        </p:nvSpPr>
        <p:spPr>
          <a:xfrm>
            <a:off x="431211" y="2488130"/>
            <a:ext cx="11119105" cy="4165333"/>
          </a:xfrm>
        </p:spPr>
        <p:txBody>
          <a:bodyPr>
            <a:normAutofit fontScale="85000" lnSpcReduction="20000"/>
          </a:bodyPr>
          <a:lstStyle/>
          <a:p>
            <a:r>
              <a:rPr lang="fr-FR" dirty="0"/>
              <a:t>On va donc présenter comptablement l'épargne des ménages. La question du comportement d'épargne des ménages sera évoquée plus précisément dans un chapitre à venir.</a:t>
            </a:r>
          </a:p>
          <a:p>
            <a:r>
              <a:rPr lang="fr-FR" dirty="0"/>
              <a:t>La financiarisation peut se définir comme l'augmentation de l'activité financière d'agents non financiers (crédit à la consommation par la grande distribution, </a:t>
            </a:r>
            <a:r>
              <a:rPr lang="fr-FR" dirty="0" err="1"/>
              <a:t>etc</a:t>
            </a:r>
            <a:r>
              <a:rPr lang="fr-FR" dirty="0"/>
              <a:t>, Carrefour Banque)</a:t>
            </a:r>
          </a:p>
          <a:p>
            <a:r>
              <a:rPr lang="fr-FR" dirty="0"/>
              <a:t>De façon plus générale, la financiarisation correspond à l'ensemble des comportements qui sont dictés par un impératif de rentabilité financière élevée.</a:t>
            </a:r>
          </a:p>
          <a:p>
            <a:r>
              <a:rPr lang="fr-FR" dirty="0"/>
              <a:t>La financiarisation impose une tendance à la péréquation des taux de profit l'échelle mondiale qui met sous pression les systèmes sociaux et les écarts de préférences collectives.</a:t>
            </a:r>
          </a:p>
        </p:txBody>
      </p:sp>
    </p:spTree>
    <p:extLst>
      <p:ext uri="{BB962C8B-B14F-4D97-AF65-F5344CB8AC3E}">
        <p14:creationId xmlns:p14="http://schemas.microsoft.com/office/powerpoint/2010/main" val="2245833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7B206-5A3C-7D9B-607A-DD8FAA80E360}"/>
              </a:ext>
            </a:extLst>
          </p:cNvPr>
          <p:cNvSpPr>
            <a:spLocks noGrp="1"/>
          </p:cNvSpPr>
          <p:nvPr>
            <p:ph type="title"/>
          </p:nvPr>
        </p:nvSpPr>
        <p:spPr>
          <a:xfrm>
            <a:off x="521207" y="1536192"/>
            <a:ext cx="11522404" cy="640080"/>
          </a:xfrm>
        </p:spPr>
        <p:txBody>
          <a:bodyPr>
            <a:normAutofit/>
          </a:bodyPr>
          <a:lstStyle/>
          <a:p>
            <a:r>
              <a:rPr lang="fr-FR" dirty="0" err="1"/>
              <a:t>Financiarisaition</a:t>
            </a:r>
            <a:r>
              <a:rPr lang="fr-FR" dirty="0"/>
              <a:t>/rente et stagnation</a:t>
            </a:r>
          </a:p>
        </p:txBody>
      </p:sp>
      <p:sp>
        <p:nvSpPr>
          <p:cNvPr id="3" name="Espace réservé du contenu 2">
            <a:extLst>
              <a:ext uri="{FF2B5EF4-FFF2-40B4-BE49-F238E27FC236}">
                <a16:creationId xmlns:a16="http://schemas.microsoft.com/office/drawing/2014/main" id="{2D35043E-762A-F31F-FA84-D76F76502F54}"/>
              </a:ext>
            </a:extLst>
          </p:cNvPr>
          <p:cNvSpPr>
            <a:spLocks noGrp="1"/>
          </p:cNvSpPr>
          <p:nvPr>
            <p:ph sz="quarter" idx="13"/>
          </p:nvPr>
        </p:nvSpPr>
        <p:spPr>
          <a:xfrm>
            <a:off x="383085" y="2500162"/>
            <a:ext cx="11203325" cy="3977640"/>
          </a:xfrm>
        </p:spPr>
        <p:txBody>
          <a:bodyPr>
            <a:normAutofit fontScale="92500"/>
          </a:bodyPr>
          <a:lstStyle/>
          <a:p>
            <a:r>
              <a:rPr lang="fr-FR" sz="1800" dirty="0"/>
              <a:t>Les activités qui ne dégagent pas les rendement nécessaires et que ne jouissent pas d'un monopole locale sont vouées à disparaître. Initialement la libéralisation financière à la fin des années 70, début 80 devait permettre une réduction de coût de financement de l'activité en réduisant le monopole des banques.</a:t>
            </a:r>
          </a:p>
          <a:p>
            <a:r>
              <a:rPr lang="fr-FR" sz="1800" dirty="0"/>
              <a:t>Au final la grande mobilité/liquidité du capital financier autorisée par la déréglementation du secteur permet de mettre en concurrence les projets économiques entre eux et de ne conserver que ceux qui sont le plus rentables rapidement.</a:t>
            </a:r>
          </a:p>
          <a:p>
            <a:r>
              <a:rPr lang="fr-FR" sz="1800" dirty="0"/>
              <a:t>Ainsi, des projets dont la rentabilité est positive mais insuffisante ne sont pas financés et/ou sont abandonnés. Et surtout, les activités non ou peut rentables pourtant nécessaire à l’activité économique sont sous financer, réduisant les possibilité de croissance à long terme (santé, éducation, infrastructure)  </a:t>
            </a:r>
          </a:p>
        </p:txBody>
      </p:sp>
    </p:spTree>
    <p:extLst>
      <p:ext uri="{BB962C8B-B14F-4D97-AF65-F5344CB8AC3E}">
        <p14:creationId xmlns:p14="http://schemas.microsoft.com/office/powerpoint/2010/main" val="485028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FB68A-8999-B7D8-917D-6D1FBD28051F}"/>
              </a:ext>
            </a:extLst>
          </p:cNvPr>
          <p:cNvSpPr>
            <a:spLocks noGrp="1"/>
          </p:cNvSpPr>
          <p:nvPr>
            <p:ph type="title"/>
          </p:nvPr>
        </p:nvSpPr>
        <p:spPr/>
        <p:txBody>
          <a:bodyPr/>
          <a:lstStyle/>
          <a:p>
            <a:r>
              <a:rPr lang="fr-FR" dirty="0"/>
              <a:t>Eléments de chiffrage :</a:t>
            </a:r>
          </a:p>
        </p:txBody>
      </p:sp>
      <p:sp>
        <p:nvSpPr>
          <p:cNvPr id="3" name="Espace réservé du contenu 2">
            <a:extLst>
              <a:ext uri="{FF2B5EF4-FFF2-40B4-BE49-F238E27FC236}">
                <a16:creationId xmlns:a16="http://schemas.microsoft.com/office/drawing/2014/main" id="{4F997100-0258-012F-D1D2-9EFF05372CD9}"/>
              </a:ext>
            </a:extLst>
          </p:cNvPr>
          <p:cNvSpPr>
            <a:spLocks noGrp="1"/>
          </p:cNvSpPr>
          <p:nvPr>
            <p:ph sz="quarter" idx="13"/>
          </p:nvPr>
        </p:nvSpPr>
        <p:spPr>
          <a:xfrm>
            <a:off x="539496" y="2560320"/>
            <a:ext cx="11332206" cy="3977640"/>
          </a:xfrm>
        </p:spPr>
        <p:txBody>
          <a:bodyPr>
            <a:normAutofit fontScale="92500" lnSpcReduction="20000"/>
          </a:bodyPr>
          <a:lstStyle/>
          <a:p>
            <a:r>
              <a:rPr lang="fr-FR" b="1" dirty="0"/>
              <a:t>« La comptabilité nationale, c’est quoi ?</a:t>
            </a:r>
            <a:r>
              <a:rPr lang="fr-FR" dirty="0"/>
              <a:t> </a:t>
            </a:r>
          </a:p>
          <a:p>
            <a:r>
              <a:rPr lang="fr-FR" dirty="0"/>
              <a:t>La comptabilité nationale est une représentation simplifiée de l’activité économique d’un pays dans un cadre comptable cohérent, articulant les statistiques économiques (série temporelles) sous une forme qui convienne à l’analyse économique et qui facilite les décisions et la définition de politiques publiques. »</a:t>
            </a:r>
          </a:p>
          <a:p>
            <a:pPr algn="r"/>
            <a:r>
              <a:rPr lang="fr-FR" i="1" dirty="0"/>
              <a:t>Source INSEE</a:t>
            </a:r>
          </a:p>
          <a:p>
            <a:r>
              <a:rPr lang="fr-FR" dirty="0">
                <a:hlinkClick r:id="rId2"/>
              </a:rPr>
              <a:t>https://www.insee.fr/fr/information/7768619</a:t>
            </a:r>
            <a:r>
              <a:rPr lang="fr-FR" dirty="0"/>
              <a:t> </a:t>
            </a:r>
          </a:p>
        </p:txBody>
      </p:sp>
    </p:spTree>
    <p:extLst>
      <p:ext uri="{BB962C8B-B14F-4D97-AF65-F5344CB8AC3E}">
        <p14:creationId xmlns:p14="http://schemas.microsoft.com/office/powerpoint/2010/main" val="2052535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E6C82-4C17-27D8-3833-40273002AE8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BA42FA7-AAD5-EFD5-9648-A6D4B3117817}"/>
              </a:ext>
            </a:extLst>
          </p:cNvPr>
          <p:cNvSpPr>
            <a:spLocks noGrp="1"/>
          </p:cNvSpPr>
          <p:nvPr>
            <p:ph sz="quarter" idx="13"/>
          </p:nvPr>
        </p:nvSpPr>
        <p:spPr>
          <a:xfrm>
            <a:off x="2554275" y="6068506"/>
            <a:ext cx="9445752" cy="497036"/>
          </a:xfrm>
        </p:spPr>
        <p:txBody>
          <a:bodyPr>
            <a:normAutofit fontScale="92500" lnSpcReduction="20000"/>
          </a:bodyPr>
          <a:lstStyle/>
          <a:p>
            <a:pPr algn="r"/>
            <a:r>
              <a:rPr lang="fr-FR" i="1" dirty="0"/>
              <a:t>Source Banque mondiale, La finance pour tous</a:t>
            </a:r>
          </a:p>
        </p:txBody>
      </p:sp>
      <p:pic>
        <p:nvPicPr>
          <p:cNvPr id="5" name="Image 4">
            <a:extLst>
              <a:ext uri="{FF2B5EF4-FFF2-40B4-BE49-F238E27FC236}">
                <a16:creationId xmlns:a16="http://schemas.microsoft.com/office/drawing/2014/main" id="{0F23AD12-3677-4EA0-9668-5EF235ED7507}"/>
              </a:ext>
            </a:extLst>
          </p:cNvPr>
          <p:cNvPicPr>
            <a:picLocks noChangeAspect="1"/>
          </p:cNvPicPr>
          <p:nvPr/>
        </p:nvPicPr>
        <p:blipFill>
          <a:blip r:embed="rId2"/>
          <a:stretch>
            <a:fillRect/>
          </a:stretch>
        </p:blipFill>
        <p:spPr>
          <a:xfrm>
            <a:off x="0" y="1"/>
            <a:ext cx="12219201" cy="6199322"/>
          </a:xfrm>
          <a:prstGeom prst="rect">
            <a:avLst/>
          </a:prstGeom>
        </p:spPr>
      </p:pic>
    </p:spTree>
    <p:extLst>
      <p:ext uri="{BB962C8B-B14F-4D97-AF65-F5344CB8AC3E}">
        <p14:creationId xmlns:p14="http://schemas.microsoft.com/office/powerpoint/2010/main" val="8336227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92E4A3-6EBB-08C8-4D78-2BB9CA5C5F4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94514A8-B615-19A6-68F0-E269FD3D00BF}"/>
              </a:ext>
            </a:extLst>
          </p:cNvPr>
          <p:cNvSpPr>
            <a:spLocks noGrp="1"/>
          </p:cNvSpPr>
          <p:nvPr>
            <p:ph sz="quarter" idx="13"/>
          </p:nvPr>
        </p:nvSpPr>
        <p:spPr/>
        <p:txBody>
          <a:bodyPr/>
          <a:lstStyle/>
          <a:p>
            <a:endParaRPr lang="fr-FR"/>
          </a:p>
        </p:txBody>
      </p:sp>
      <p:pic>
        <p:nvPicPr>
          <p:cNvPr id="5" name="Image 4">
            <a:extLst>
              <a:ext uri="{FF2B5EF4-FFF2-40B4-BE49-F238E27FC236}">
                <a16:creationId xmlns:a16="http://schemas.microsoft.com/office/drawing/2014/main" id="{8B431400-C092-F4C4-A94C-A6DF316052BE}"/>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356599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8A70C-95D9-E999-C85C-6CB3C369161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8CB5E875-4169-7E1B-DC86-E9A9BB9030A4}"/>
              </a:ext>
            </a:extLst>
          </p:cNvPr>
          <p:cNvPicPr>
            <a:picLocks noGrp="1" noChangeAspect="1"/>
          </p:cNvPicPr>
          <p:nvPr>
            <p:ph sz="quarter" idx="13"/>
          </p:nvPr>
        </p:nvPicPr>
        <p:blipFill>
          <a:blip r:embed="rId2"/>
          <a:stretch>
            <a:fillRect/>
          </a:stretch>
        </p:blipFill>
        <p:spPr>
          <a:xfrm>
            <a:off x="0" y="-76758"/>
            <a:ext cx="12192000" cy="6969254"/>
          </a:xfrm>
        </p:spPr>
      </p:pic>
    </p:spTree>
    <p:extLst>
      <p:ext uri="{BB962C8B-B14F-4D97-AF65-F5344CB8AC3E}">
        <p14:creationId xmlns:p14="http://schemas.microsoft.com/office/powerpoint/2010/main" val="2872716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34CB7B-1A05-278E-06D4-751552333CAA}"/>
              </a:ext>
            </a:extLst>
          </p:cNvPr>
          <p:cNvSpPr>
            <a:spLocks noGrp="1"/>
          </p:cNvSpPr>
          <p:nvPr>
            <p:ph type="title"/>
          </p:nvPr>
        </p:nvSpPr>
        <p:spPr/>
        <p:txBody>
          <a:bodyPr/>
          <a:lstStyle/>
          <a:p>
            <a:r>
              <a:rPr lang="fr-FR" dirty="0"/>
              <a:t>Productivité par secteur d’activité</a:t>
            </a:r>
          </a:p>
        </p:txBody>
      </p:sp>
      <p:sp>
        <p:nvSpPr>
          <p:cNvPr id="3" name="Espace réservé du contenu 2">
            <a:extLst>
              <a:ext uri="{FF2B5EF4-FFF2-40B4-BE49-F238E27FC236}">
                <a16:creationId xmlns:a16="http://schemas.microsoft.com/office/drawing/2014/main" id="{2D789B7A-21E8-4553-6B0B-6B5299FF5B34}"/>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1102175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A91DB-F0EF-FDAB-32EB-320079F0F401}"/>
              </a:ext>
            </a:extLst>
          </p:cNvPr>
          <p:cNvSpPr>
            <a:spLocks noGrp="1"/>
          </p:cNvSpPr>
          <p:nvPr>
            <p:ph type="title"/>
          </p:nvPr>
        </p:nvSpPr>
        <p:spPr>
          <a:xfrm>
            <a:off x="521208" y="1536192"/>
            <a:ext cx="9464040" cy="640080"/>
          </a:xfrm>
        </p:spPr>
        <p:txBody>
          <a:bodyPr>
            <a:normAutofit fontScale="90000"/>
          </a:bodyPr>
          <a:lstStyle/>
          <a:p>
            <a:r>
              <a:rPr lang="fr-FR" dirty="0"/>
              <a:t>La consommation des ménages sur longue période</a:t>
            </a:r>
          </a:p>
        </p:txBody>
      </p:sp>
      <p:sp>
        <p:nvSpPr>
          <p:cNvPr id="3" name="Espace réservé du contenu 2">
            <a:extLst>
              <a:ext uri="{FF2B5EF4-FFF2-40B4-BE49-F238E27FC236}">
                <a16:creationId xmlns:a16="http://schemas.microsoft.com/office/drawing/2014/main" id="{1FBEB135-5309-47B5-F4C2-0CD279E1703B}"/>
              </a:ext>
            </a:extLst>
          </p:cNvPr>
          <p:cNvSpPr>
            <a:spLocks noGrp="1"/>
          </p:cNvSpPr>
          <p:nvPr>
            <p:ph sz="quarter" idx="13"/>
          </p:nvPr>
        </p:nvSpPr>
        <p:spPr>
          <a:xfrm>
            <a:off x="539496" y="2560320"/>
            <a:ext cx="11652504" cy="3977640"/>
          </a:xfrm>
        </p:spPr>
        <p:txBody>
          <a:bodyPr>
            <a:normAutofit fontScale="47500" lnSpcReduction="20000"/>
          </a:bodyPr>
          <a:lstStyle/>
          <a:p>
            <a:r>
              <a:rPr lang="fr-FR" dirty="0"/>
              <a:t>Hormis des périodes de crise importante, comme le crise de SME en 1993, la crise </a:t>
            </a:r>
            <a:r>
              <a:rPr lang="fr-FR" dirty="0" err="1"/>
              <a:t>Subprime</a:t>
            </a:r>
            <a:r>
              <a:rPr lang="fr-FR" dirty="0"/>
              <a:t> en 2008, ou la crise du Covid, la consommation des ménages a progressé</a:t>
            </a:r>
          </a:p>
          <a:p>
            <a:r>
              <a:rPr lang="fr-FR" dirty="0"/>
              <a:t>La France est pourtant passée des Trente Glorieuses, caractérisées par le développement d’une consommation de masse, à une période beaucoup moins dynamique</a:t>
            </a:r>
          </a:p>
          <a:p>
            <a:r>
              <a:rPr lang="fr-FR" dirty="0"/>
              <a:t>en termes de gains de pouvoir d’achat et de consommation à partir du milieu des années 1970. Cette progression globale recouvre de profonds changements dans la répartition du budget des ménages, entre les différents postes de dépenses : les parts réservées à l’alimentation et à l’habillement se sont réduites, au profit notamment du logement et des transports, de la santé, de la communication et des loisirs. Globalement, les services prennent aujourd’hui une part prépondérante dans le budget des ménages, bien plus importante qu’en 1960 : les loyers tiennent une place croissante, et les prix des autres services ont progressé plus rapidement que ceux des biens. Ce déplacement des dépenses en valeur au profit des services recouvre des évolutions plus complexes sur les volumes consommés. Les Trente Glorieuses se sont d’abord traduites par le développement des achats de biens matériels ; depuis, l’écart de croissance avec les services s’est certes resserré, mais ne s’est pas inversé</a:t>
            </a:r>
          </a:p>
          <a:p>
            <a:r>
              <a:rPr lang="fr-FR" dirty="0"/>
              <a:t>pour autant. La baisse continue de la part de budget consacrée à l’alimentation et, à l’opposé, la hausse de celle affectée à la santé sont principalement le reflet de la progression du niveau de vie tout au long de la période, phénomène également attesté par les comparaisons européennes. Plus généralement, l’analyse des structures de consommation propres à chaque pays révèle qu’un processus de convergence est à l’œuvre. Ce processus est sans doute lié à celui du niveau de vie des pays, mais il résulte également de l’ouverture du marché européen et de la libre circulation des biens et des technologies. Aussi, bien qu’ils aient des niveaux de PIB par habitant comparables à celui de la France des années 1960 ou 1970, la structure de consommation des derniers pays entrant dans l’Union européenne se rapproche de celle des Français d’aujourd’hui pour nombre de postes budgétaires. En outre, cette analyse en termes de convergence, au cours du temps ou entre pays, trouve aussi ses limites : par exemple, parmi les pays fondateurs de l’Union européenne, certaines spécificités nationales demeurent.</a:t>
            </a:r>
          </a:p>
        </p:txBody>
      </p:sp>
    </p:spTree>
    <p:extLst>
      <p:ext uri="{BB962C8B-B14F-4D97-AF65-F5344CB8AC3E}">
        <p14:creationId xmlns:p14="http://schemas.microsoft.com/office/powerpoint/2010/main" val="2021230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278DF7-52A2-CC3F-636B-791333D41FA3}"/>
              </a:ext>
            </a:extLst>
          </p:cNvPr>
          <p:cNvSpPr>
            <a:spLocks noGrp="1"/>
          </p:cNvSpPr>
          <p:nvPr>
            <p:ph type="title"/>
          </p:nvPr>
        </p:nvSpPr>
        <p:spPr>
          <a:xfrm>
            <a:off x="584270" y="448371"/>
            <a:ext cx="6876288" cy="640080"/>
          </a:xfrm>
        </p:spPr>
        <p:txBody>
          <a:bodyPr/>
          <a:lstStyle/>
          <a:p>
            <a:r>
              <a:rPr lang="fr-FR" dirty="0"/>
              <a:t>Consommation des ménages</a:t>
            </a:r>
          </a:p>
        </p:txBody>
      </p:sp>
      <p:pic>
        <p:nvPicPr>
          <p:cNvPr id="5" name="Espace réservé du contenu 4">
            <a:extLst>
              <a:ext uri="{FF2B5EF4-FFF2-40B4-BE49-F238E27FC236}">
                <a16:creationId xmlns:a16="http://schemas.microsoft.com/office/drawing/2014/main" id="{A1E67B47-2E45-9F9E-8949-C4A1AB79A126}"/>
              </a:ext>
            </a:extLst>
          </p:cNvPr>
          <p:cNvPicPr>
            <a:picLocks noGrp="1" noChangeAspect="1"/>
          </p:cNvPicPr>
          <p:nvPr>
            <p:ph sz="quarter" idx="13"/>
          </p:nvPr>
        </p:nvPicPr>
        <p:blipFill>
          <a:blip r:embed="rId2"/>
          <a:stretch>
            <a:fillRect/>
          </a:stretch>
        </p:blipFill>
        <p:spPr>
          <a:xfrm>
            <a:off x="1517324" y="1088451"/>
            <a:ext cx="7752800" cy="5524752"/>
          </a:xfrm>
        </p:spPr>
      </p:pic>
    </p:spTree>
    <p:extLst>
      <p:ext uri="{BB962C8B-B14F-4D97-AF65-F5344CB8AC3E}">
        <p14:creationId xmlns:p14="http://schemas.microsoft.com/office/powerpoint/2010/main" val="205409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F27426-CD04-DF62-D118-2A8588BC9850}"/>
              </a:ext>
            </a:extLst>
          </p:cNvPr>
          <p:cNvSpPr>
            <a:spLocks noGrp="1"/>
          </p:cNvSpPr>
          <p:nvPr>
            <p:ph type="title"/>
          </p:nvPr>
        </p:nvSpPr>
        <p:spPr>
          <a:xfrm>
            <a:off x="521208" y="1536192"/>
            <a:ext cx="10908792" cy="640080"/>
          </a:xfrm>
        </p:spPr>
        <p:txBody>
          <a:bodyPr>
            <a:normAutofit fontScale="90000"/>
          </a:bodyPr>
          <a:lstStyle/>
          <a:p>
            <a:r>
              <a:rPr lang="fr-FR" dirty="0"/>
              <a:t>L’économie à une visée heuristique et prédictive pour éclairer les décisions prises dans un environnement incertain</a:t>
            </a:r>
          </a:p>
        </p:txBody>
      </p:sp>
      <p:sp>
        <p:nvSpPr>
          <p:cNvPr id="3" name="Espace réservé du contenu 2">
            <a:extLst>
              <a:ext uri="{FF2B5EF4-FFF2-40B4-BE49-F238E27FC236}">
                <a16:creationId xmlns:a16="http://schemas.microsoft.com/office/drawing/2014/main" id="{4D21DFB3-5A08-85D9-F947-518F37A838F3}"/>
              </a:ext>
            </a:extLst>
          </p:cNvPr>
          <p:cNvSpPr>
            <a:spLocks noGrp="1"/>
          </p:cNvSpPr>
          <p:nvPr>
            <p:ph sz="quarter" idx="13"/>
          </p:nvPr>
        </p:nvSpPr>
        <p:spPr>
          <a:xfrm>
            <a:off x="539496" y="2560320"/>
            <a:ext cx="11375696" cy="3977640"/>
          </a:xfrm>
        </p:spPr>
        <p:txBody>
          <a:bodyPr>
            <a:normAutofit lnSpcReduction="10000"/>
          </a:bodyPr>
          <a:lstStyle/>
          <a:p>
            <a:r>
              <a:rPr lang="fr-FR" b="1" dirty="0"/>
              <a:t>Définition de l’analyse économique : une science de coordination ou une science de la distribution. </a:t>
            </a:r>
          </a:p>
          <a:p>
            <a:r>
              <a:rPr lang="fr-FR" b="1" dirty="0"/>
              <a:t>La définition standard, l’analyse économique vise à éviter les gâchis en permettant une allocation efficace des ressources rares (optimum de </a:t>
            </a:r>
            <a:r>
              <a:rPr lang="fr-FR" b="1" dirty="0" err="1"/>
              <a:t>Paréto</a:t>
            </a:r>
            <a:r>
              <a:rPr lang="fr-FR" b="1" dirty="0"/>
              <a:t>). </a:t>
            </a:r>
          </a:p>
          <a:p>
            <a:r>
              <a:rPr lang="fr-FR" b="1" dirty="0"/>
              <a:t>Le marché comme instrument de coordination y joue un rôle essentiel par le truchement de la loi de l’offre et de la demande grâce à la formation de prix d’équilibre. </a:t>
            </a:r>
          </a:p>
          <a:p>
            <a:endParaRPr lang="fr-FR" b="1" dirty="0"/>
          </a:p>
        </p:txBody>
      </p:sp>
    </p:spTree>
    <p:extLst>
      <p:ext uri="{BB962C8B-B14F-4D97-AF65-F5344CB8AC3E}">
        <p14:creationId xmlns:p14="http://schemas.microsoft.com/office/powerpoint/2010/main" val="239613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BA595-6E67-E8E4-360A-AA71575FE51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015FA5B-DF5B-4BB4-66CC-E2C3A77F6A63}"/>
              </a:ext>
            </a:extLst>
          </p:cNvPr>
          <p:cNvSpPr>
            <a:spLocks noGrp="1"/>
          </p:cNvSpPr>
          <p:nvPr>
            <p:ph sz="quarter" idx="13"/>
          </p:nvPr>
        </p:nvSpPr>
        <p:spPr/>
        <p:txBody>
          <a:bodyPr/>
          <a:lstStyle/>
          <a:p>
            <a:endParaRPr lang="fr-FR"/>
          </a:p>
        </p:txBody>
      </p:sp>
      <p:pic>
        <p:nvPicPr>
          <p:cNvPr id="5" name="Image 4">
            <a:extLst>
              <a:ext uri="{FF2B5EF4-FFF2-40B4-BE49-F238E27FC236}">
                <a16:creationId xmlns:a16="http://schemas.microsoft.com/office/drawing/2014/main" id="{C6B505AF-A404-5F25-8341-804F79B5C760}"/>
              </a:ext>
            </a:extLst>
          </p:cNvPr>
          <p:cNvPicPr>
            <a:picLocks noChangeAspect="1"/>
          </p:cNvPicPr>
          <p:nvPr/>
        </p:nvPicPr>
        <p:blipFill>
          <a:blip r:embed="rId3"/>
          <a:stretch>
            <a:fillRect/>
          </a:stretch>
        </p:blipFill>
        <p:spPr>
          <a:xfrm>
            <a:off x="0" y="33524"/>
            <a:ext cx="11959389" cy="6504436"/>
          </a:xfrm>
          <a:prstGeom prst="rect">
            <a:avLst/>
          </a:prstGeom>
        </p:spPr>
      </p:pic>
    </p:spTree>
    <p:extLst>
      <p:ext uri="{BB962C8B-B14F-4D97-AF65-F5344CB8AC3E}">
        <p14:creationId xmlns:p14="http://schemas.microsoft.com/office/powerpoint/2010/main" val="4558992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A942D-45FB-1CA2-170B-72C1A0D2549D}"/>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72527944-778B-2A0E-8998-FB9C9C10982A}"/>
              </a:ext>
            </a:extLst>
          </p:cNvPr>
          <p:cNvPicPr>
            <a:picLocks noChangeAspect="1"/>
          </p:cNvPicPr>
          <p:nvPr/>
        </p:nvPicPr>
        <p:blipFill>
          <a:blip r:embed="rId2"/>
          <a:stretch>
            <a:fillRect/>
          </a:stretch>
        </p:blipFill>
        <p:spPr>
          <a:xfrm>
            <a:off x="195045" y="-1"/>
            <a:ext cx="11801909" cy="5180377"/>
          </a:xfrm>
          <a:prstGeom prst="rect">
            <a:avLst/>
          </a:prstGeom>
        </p:spPr>
      </p:pic>
    </p:spTree>
    <p:extLst>
      <p:ext uri="{BB962C8B-B14F-4D97-AF65-F5344CB8AC3E}">
        <p14:creationId xmlns:p14="http://schemas.microsoft.com/office/powerpoint/2010/main" val="1142221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595F5-AB74-9EFE-1835-9DD0977C3D04}"/>
              </a:ext>
            </a:extLst>
          </p:cNvPr>
          <p:cNvSpPr>
            <a:spLocks noGrp="1"/>
          </p:cNvSpPr>
          <p:nvPr>
            <p:ph type="title"/>
          </p:nvPr>
        </p:nvSpPr>
        <p:spPr>
          <a:xfrm>
            <a:off x="521207" y="1536192"/>
            <a:ext cx="10764413" cy="640080"/>
          </a:xfrm>
        </p:spPr>
        <p:txBody>
          <a:bodyPr>
            <a:normAutofit fontScale="90000"/>
          </a:bodyPr>
          <a:lstStyle/>
          <a:p>
            <a:r>
              <a:rPr lang="fr-FR" dirty="0"/>
              <a:t>Calculs des élasticités revenus à partir des revenus médians</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9BA1708-4BEA-3C45-74CC-D6C8FD36CB59}"/>
                  </a:ext>
                </a:extLst>
              </p:cNvPr>
              <p:cNvSpPr>
                <a:spLocks noGrp="1"/>
              </p:cNvSpPr>
              <p:nvPr>
                <p:ph sz="quarter" idx="13"/>
              </p:nvPr>
            </p:nvSpPr>
            <p:spPr/>
            <p:txBody>
              <a:bodyPr/>
              <a:lstStyle/>
              <a:p>
                <a:r>
                  <a:rPr lang="fr-FR" b="0" dirty="0"/>
                  <a:t>Elasticité revenu du pain : </a:t>
                </a:r>
                <a14:m>
                  <m:oMath xmlns:m="http://schemas.openxmlformats.org/officeDocument/2006/math">
                    <m:f>
                      <m:fPr>
                        <m:ctrlPr>
                          <a:rPr lang="fr-FR" b="0" i="1" smtClean="0">
                            <a:latin typeface="Cambria Math" panose="02040503050406030204" pitchFamily="18" charset="0"/>
                          </a:rPr>
                        </m:ctrlPr>
                      </m:fPr>
                      <m:num>
                        <m:f>
                          <m:fPr>
                            <m:ctrlPr>
                              <a:rPr lang="fr-FR" i="1" smtClean="0">
                                <a:latin typeface="Cambria Math" panose="02040503050406030204" pitchFamily="18" charset="0"/>
                              </a:rPr>
                            </m:ctrlPr>
                          </m:fPr>
                          <m:num>
                            <m:r>
                              <a:rPr lang="fr-FR"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𝑄</m:t>
                            </m:r>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d>
                                  <m:dPr>
                                    <m:ctrlPr>
                                      <a:rPr lang="fr-FR" b="0" i="1" smtClean="0">
                                        <a:latin typeface="Cambria Math" panose="02040503050406030204" pitchFamily="18" charset="0"/>
                                      </a:rPr>
                                    </m:ctrlPr>
                                  </m:dPr>
                                  <m:e>
                                    <m:r>
                                      <a:rPr lang="fr-FR" b="0" i="1" smtClean="0">
                                        <a:latin typeface="Cambria Math" panose="02040503050406030204" pitchFamily="18" charset="0"/>
                                      </a:rPr>
                                      <m:t>𝑡</m:t>
                                    </m:r>
                                    <m:r>
                                      <a:rPr lang="fr-FR" b="0" i="1" smtClean="0">
                                        <a:latin typeface="Cambria Math" panose="02040503050406030204" pitchFamily="18" charset="0"/>
                                      </a:rPr>
                                      <m:t>−1</m:t>
                                    </m:r>
                                  </m:e>
                                </m:d>
                              </m:sub>
                            </m:sSub>
                          </m:den>
                        </m:f>
                      </m:num>
                      <m:den>
                        <m:f>
                          <m:fPr>
                            <m:ctrlPr>
                              <a:rPr lang="fr-FR" i="1" smtClean="0">
                                <a:latin typeface="Cambria Math" panose="02040503050406030204" pitchFamily="18" charset="0"/>
                              </a:rPr>
                            </m:ctrlPr>
                          </m:fPr>
                          <m:num>
                            <m:r>
                              <a:rPr lang="fr-FR"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𝑅</m:t>
                            </m:r>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𝑅</m:t>
                                </m:r>
                              </m:e>
                              <m:sub>
                                <m:r>
                                  <a:rPr lang="fr-FR" b="0" i="1" smtClean="0">
                                    <a:latin typeface="Cambria Math" panose="02040503050406030204" pitchFamily="18" charset="0"/>
                                  </a:rPr>
                                  <m:t>(</m:t>
                                </m:r>
                                <m:r>
                                  <a:rPr lang="fr-FR" b="0" i="1" smtClean="0">
                                    <a:latin typeface="Cambria Math" panose="02040503050406030204" pitchFamily="18" charset="0"/>
                                  </a:rPr>
                                  <m:t>𝑡</m:t>
                                </m:r>
                                <m:r>
                                  <a:rPr lang="fr-FR" b="0" i="1" smtClean="0">
                                    <a:latin typeface="Cambria Math" panose="02040503050406030204" pitchFamily="18" charset="0"/>
                                  </a:rPr>
                                  <m:t>−1)</m:t>
                                </m:r>
                              </m:sub>
                            </m:sSub>
                          </m:den>
                        </m:f>
                      </m:den>
                    </m:f>
                  </m:oMath>
                </a14:m>
                <a:r>
                  <a:rPr lang="fr-FR" dirty="0"/>
                  <a:t>= </a:t>
                </a:r>
                <a14:m>
                  <m:oMath xmlns:m="http://schemas.openxmlformats.org/officeDocument/2006/math">
                    <m:f>
                      <m:fPr>
                        <m:ctrlPr>
                          <a:rPr lang="fr-FR" i="1" smtClean="0">
                            <a:latin typeface="Cambria Math" panose="02040503050406030204" pitchFamily="18" charset="0"/>
                          </a:rPr>
                        </m:ctrlPr>
                      </m:fPr>
                      <m:num>
                        <m:d>
                          <m:dPr>
                            <m:ctrlPr>
                              <a:rPr lang="fr-FR" i="1" smtClean="0">
                                <a:latin typeface="Cambria Math" panose="02040503050406030204" pitchFamily="18" charset="0"/>
                              </a:rPr>
                            </m:ctrlPr>
                          </m:dPr>
                          <m:e>
                            <m:r>
                              <a:rPr lang="fr-FR" i="1">
                                <a:latin typeface="Cambria Math" panose="02040503050406030204" pitchFamily="18" charset="0"/>
                              </a:rPr>
                              <m:t>80,3−100</m:t>
                            </m:r>
                          </m:e>
                        </m:d>
                      </m:num>
                      <m:den>
                        <m:f>
                          <m:fPr>
                            <m:ctrlPr>
                              <a:rPr lang="fr-FR" i="1" smtClean="0">
                                <a:latin typeface="Cambria Math" panose="02040503050406030204" pitchFamily="18" charset="0"/>
                              </a:rPr>
                            </m:ctrlPr>
                          </m:fPr>
                          <m:num>
                            <m:r>
                              <a:rPr lang="fr-FR" b="0" i="1" smtClean="0">
                                <a:latin typeface="Cambria Math" panose="02040503050406030204" pitchFamily="18" charset="0"/>
                              </a:rPr>
                              <m:t>100</m:t>
                            </m:r>
                          </m:num>
                          <m:den>
                            <m:f>
                              <m:fPr>
                                <m:ctrlPr>
                                  <a:rPr lang="fr-FR" i="1" smtClean="0">
                                    <a:latin typeface="Cambria Math" panose="02040503050406030204" pitchFamily="18" charset="0"/>
                                  </a:rPr>
                                </m:ctrlPr>
                              </m:fPr>
                              <m:num>
                                <m:d>
                                  <m:dPr>
                                    <m:ctrlPr>
                                      <a:rPr lang="fr-FR" i="1" smtClean="0">
                                        <a:latin typeface="Cambria Math" panose="02040503050406030204" pitchFamily="18" charset="0"/>
                                      </a:rPr>
                                    </m:ctrlPr>
                                  </m:dPr>
                                  <m:e>
                                    <m:r>
                                      <a:rPr lang="fr-FR" i="1">
                                        <a:latin typeface="Cambria Math" panose="02040503050406030204" pitchFamily="18" charset="0"/>
                                      </a:rPr>
                                      <m:t>11900−8400</m:t>
                                    </m:r>
                                  </m:e>
                                </m:d>
                              </m:num>
                              <m:den>
                                <m:r>
                                  <a:rPr lang="fr-FR" b="0" i="1" smtClean="0">
                                    <a:latin typeface="Cambria Math" panose="02040503050406030204" pitchFamily="18" charset="0"/>
                                  </a:rPr>
                                  <m:t>8400</m:t>
                                </m:r>
                              </m:den>
                            </m:f>
                          </m:den>
                        </m:f>
                      </m:den>
                    </m:f>
                  </m:oMath>
                </a14:m>
                <a:r>
                  <a:rPr lang="fr-FR" dirty="0"/>
                  <a:t>=</a:t>
                </a:r>
                <a14:m>
                  <m:oMath xmlns:m="http://schemas.openxmlformats.org/officeDocument/2006/math">
                    <m:f>
                      <m:fPr>
                        <m:ctrlPr>
                          <a:rPr lang="fr-FR" i="1" dirty="0" smtClean="0">
                            <a:latin typeface="Cambria Math" panose="02040503050406030204" pitchFamily="18" charset="0"/>
                          </a:rPr>
                        </m:ctrlPr>
                      </m:fPr>
                      <m:num>
                        <m:r>
                          <a:rPr lang="fr-FR" b="0" i="1" dirty="0" smtClean="0">
                            <a:latin typeface="Cambria Math" panose="02040503050406030204" pitchFamily="18" charset="0"/>
                          </a:rPr>
                          <m:t>−19,7</m:t>
                        </m:r>
                      </m:num>
                      <m:den>
                        <m:r>
                          <a:rPr lang="fr-FR" b="0" i="1" dirty="0" smtClean="0">
                            <a:latin typeface="Cambria Math" panose="02040503050406030204" pitchFamily="18" charset="0"/>
                          </a:rPr>
                          <m:t>41,6</m:t>
                        </m:r>
                      </m:den>
                    </m:f>
                    <m:r>
                      <a:rPr lang="fr-FR" b="0" i="1" dirty="0" smtClean="0">
                        <a:latin typeface="Cambria Math" panose="02040503050406030204" pitchFamily="18" charset="0"/>
                      </a:rPr>
                      <m:t>=−0,47</m:t>
                    </m:r>
                  </m:oMath>
                </a14:m>
                <a:endParaRPr lang="fr-FR" dirty="0"/>
              </a:p>
            </p:txBody>
          </p:sp>
        </mc:Choice>
        <mc:Fallback xmlns="">
          <p:sp>
            <p:nvSpPr>
              <p:cNvPr id="3" name="Espace réservé du contenu 2">
                <a:extLst>
                  <a:ext uri="{FF2B5EF4-FFF2-40B4-BE49-F238E27FC236}">
                    <a16:creationId xmlns:a16="http://schemas.microsoft.com/office/drawing/2014/main" id="{29BA1708-4BEA-3C45-74CC-D6C8FD36CB59}"/>
                  </a:ext>
                </a:extLst>
              </p:cNvPr>
              <p:cNvSpPr>
                <a:spLocks noGrp="1" noRot="1" noChangeAspect="1" noMove="1" noResize="1" noEditPoints="1" noAdjustHandles="1" noChangeArrowheads="1" noChangeShapeType="1" noTextEdit="1"/>
              </p:cNvSpPr>
              <p:nvPr>
                <p:ph sz="quarter" idx="13"/>
              </p:nvPr>
            </p:nvSpPr>
            <p:spPr>
              <a:blipFill>
                <a:blip r:embed="rId2"/>
                <a:stretch>
                  <a:fillRect l="-1033"/>
                </a:stretch>
              </a:blipFill>
            </p:spPr>
            <p:txBody>
              <a:bodyPr/>
              <a:lstStyle/>
              <a:p>
                <a:r>
                  <a:rPr lang="fr-FR">
                    <a:noFill/>
                  </a:rPr>
                  <a:t> </a:t>
                </a:r>
              </a:p>
            </p:txBody>
          </p:sp>
        </mc:Fallback>
      </mc:AlternateContent>
    </p:spTree>
    <p:extLst>
      <p:ext uri="{BB962C8B-B14F-4D97-AF65-F5344CB8AC3E}">
        <p14:creationId xmlns:p14="http://schemas.microsoft.com/office/powerpoint/2010/main" val="12548919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91F63-50AE-004D-A9C7-623F61C34267}"/>
              </a:ext>
            </a:extLst>
          </p:cNvPr>
          <p:cNvSpPr>
            <a:spLocks noGrp="1"/>
          </p:cNvSpPr>
          <p:nvPr>
            <p:ph type="title"/>
          </p:nvPr>
        </p:nvSpPr>
        <p:spPr/>
        <p:txBody>
          <a:bodyPr>
            <a:normAutofit fontScale="90000"/>
          </a:bodyPr>
          <a:lstStyle/>
          <a:p>
            <a:r>
              <a:rPr lang="fr-FR" dirty="0"/>
              <a:t>Calcul des élasticités prix et revenus</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ECC8E1B9-899F-2228-31AF-244ED391AE38}"/>
                  </a:ext>
                </a:extLst>
              </p:cNvPr>
              <p:cNvSpPr>
                <a:spLocks noGrp="1"/>
              </p:cNvSpPr>
              <p:nvPr>
                <p:ph sz="quarter" idx="13"/>
              </p:nvPr>
            </p:nvSpPr>
            <p:spPr>
              <a:xfrm>
                <a:off x="331942" y="2176272"/>
                <a:ext cx="11528115" cy="4218852"/>
              </a:xfrm>
            </p:spPr>
            <p:txBody>
              <a:bodyPr>
                <a:normAutofit fontScale="77500" lnSpcReduction="20000"/>
              </a:bodyPr>
              <a:lstStyle/>
              <a:p>
                <a:r>
                  <a:rPr lang="fr-FR" dirty="0"/>
                  <a:t>Elasticité prix : mesure le taux de variation en valeur de la consommation d’un bien ou d’un service en fonction du taux de variation de son prix. En général, cette relation est négative. Souvent l’élasticité revenu est présentée en valeur absolue. </a:t>
                </a:r>
              </a:p>
              <a:p>
                <a:r>
                  <a:rPr lang="fr-FR" dirty="0">
                    <a:latin typeface="Calibri" panose="020F0502020204030204" pitchFamily="34" charset="0"/>
                    <a:ea typeface="Calibri" panose="020F0502020204030204" pitchFamily="34" charset="0"/>
                    <a:cs typeface="Calibri" panose="020F0502020204030204" pitchFamily="34" charset="0"/>
                  </a:rPr>
                  <a:t>Elasticité prix </a:t>
                </a:r>
                <a14:m>
                  <m:oMath xmlns:m="http://schemas.openxmlformats.org/officeDocument/2006/math">
                    <m:r>
                      <a:rPr lang="fr-FR" sz="3600" i="1" smtClean="0">
                        <a:latin typeface="Cambria Math" panose="02040503050406030204" pitchFamily="18" charset="0"/>
                        <a:ea typeface="Calibri" panose="020F0502020204030204" pitchFamily="34" charset="0"/>
                        <a:cs typeface="Calibri" panose="020F0502020204030204" pitchFamily="34" charset="0"/>
                      </a:rPr>
                      <m:t>=</m:t>
                    </m:r>
                    <m:r>
                      <a:rPr lang="fr-FR" sz="3600" b="0" i="1" smtClean="0">
                        <a:latin typeface="Cambria Math" panose="02040503050406030204" pitchFamily="18" charset="0"/>
                        <a:ea typeface="Calibri" panose="020F0502020204030204" pitchFamily="34" charset="0"/>
                        <a:cs typeface="Calibri" panose="020F0502020204030204" pitchFamily="34" charset="0"/>
                      </a:rPr>
                      <m:t> </m:t>
                    </m:r>
                    <m:f>
                      <m:fPr>
                        <m:ctrlPr>
                          <a:rPr lang="fr-FR" sz="3600" b="0" i="1" smtClean="0">
                            <a:latin typeface="Cambria Math" panose="02040503050406030204" pitchFamily="18" charset="0"/>
                            <a:ea typeface="Calibri" panose="020F0502020204030204" pitchFamily="34" charset="0"/>
                            <a:cs typeface="Calibri" panose="020F0502020204030204" pitchFamily="34" charset="0"/>
                          </a:rPr>
                        </m:ctrlPr>
                      </m:fPr>
                      <m:num>
                        <m:r>
                          <a:rPr lang="fr-FR" sz="3600" b="0" i="1" smtClean="0">
                            <a:latin typeface="Cambria Math" panose="02040503050406030204" pitchFamily="18" charset="0"/>
                            <a:ea typeface="Cambria Math" panose="02040503050406030204" pitchFamily="18" charset="0"/>
                            <a:cs typeface="Calibri" panose="020F0502020204030204" pitchFamily="34" charset="0"/>
                          </a:rPr>
                          <m:t>∆</m:t>
                        </m:r>
                        <m:r>
                          <a:rPr lang="fr-FR" sz="3600" b="0" i="1" smtClean="0">
                            <a:latin typeface="Cambria Math" panose="02040503050406030204" pitchFamily="18" charset="0"/>
                            <a:ea typeface="Cambria Math" panose="02040503050406030204" pitchFamily="18" charset="0"/>
                            <a:cs typeface="Calibri" panose="020F0502020204030204" pitchFamily="34" charset="0"/>
                          </a:rPr>
                          <m:t>𝑄</m:t>
                        </m:r>
                      </m:num>
                      <m:den>
                        <m:r>
                          <a:rPr lang="fr-FR" sz="3600" b="0" i="1" smtClean="0">
                            <a:latin typeface="Cambria Math" panose="02040503050406030204" pitchFamily="18" charset="0"/>
                            <a:ea typeface="Calibri" panose="020F0502020204030204" pitchFamily="34" charset="0"/>
                            <a:cs typeface="Calibri" panose="020F0502020204030204" pitchFamily="34" charset="0"/>
                          </a:rPr>
                          <m:t>𝑄</m:t>
                        </m:r>
                      </m:den>
                    </m:f>
                    <m:r>
                      <a:rPr lang="fr-FR" sz="3600" b="0" i="1" smtClean="0">
                        <a:latin typeface="Cambria Math" panose="02040503050406030204" pitchFamily="18" charset="0"/>
                        <a:ea typeface="Calibri" panose="020F0502020204030204" pitchFamily="34" charset="0"/>
                        <a:cs typeface="Calibri" panose="020F0502020204030204" pitchFamily="34" charset="0"/>
                      </a:rPr>
                      <m:t>/</m:t>
                    </m:r>
                    <m:f>
                      <m:fPr>
                        <m:ctrlPr>
                          <a:rPr lang="fr-FR" sz="3600" b="0" i="1" smtClean="0">
                            <a:latin typeface="Cambria Math" panose="02040503050406030204" pitchFamily="18" charset="0"/>
                            <a:ea typeface="Calibri" panose="020F0502020204030204" pitchFamily="34" charset="0"/>
                            <a:cs typeface="Calibri" panose="020F0502020204030204" pitchFamily="34" charset="0"/>
                          </a:rPr>
                        </m:ctrlPr>
                      </m:fPr>
                      <m:num>
                        <m:r>
                          <a:rPr lang="fr-FR" sz="3600" b="0" i="1" smtClean="0">
                            <a:latin typeface="Cambria Math" panose="02040503050406030204" pitchFamily="18" charset="0"/>
                            <a:ea typeface="Cambria Math" panose="02040503050406030204" pitchFamily="18" charset="0"/>
                            <a:cs typeface="Calibri" panose="020F0502020204030204" pitchFamily="34" charset="0"/>
                          </a:rPr>
                          <m:t>∆</m:t>
                        </m:r>
                        <m:r>
                          <a:rPr lang="fr-FR" sz="3600" b="0" i="1" smtClean="0">
                            <a:latin typeface="Cambria Math" panose="02040503050406030204" pitchFamily="18" charset="0"/>
                            <a:ea typeface="Cambria Math" panose="02040503050406030204" pitchFamily="18" charset="0"/>
                            <a:cs typeface="Calibri" panose="020F0502020204030204" pitchFamily="34" charset="0"/>
                          </a:rPr>
                          <m:t>𝑝</m:t>
                        </m:r>
                      </m:num>
                      <m:den>
                        <m:r>
                          <a:rPr lang="fr-FR" sz="3600" b="0" i="1" smtClean="0">
                            <a:latin typeface="Cambria Math" panose="02040503050406030204" pitchFamily="18" charset="0"/>
                            <a:ea typeface="Calibri" panose="020F0502020204030204" pitchFamily="34" charset="0"/>
                            <a:cs typeface="Calibri" panose="020F0502020204030204" pitchFamily="34" charset="0"/>
                          </a:rPr>
                          <m:t>𝑝</m:t>
                        </m:r>
                      </m:den>
                    </m:f>
                  </m:oMath>
                </a14:m>
                <a:r>
                  <a:rPr lang="fr-FR" sz="3600" dirty="0"/>
                  <a:t>  </a:t>
                </a:r>
                <a14:m>
                  <m:oMath xmlns:m="http://schemas.openxmlformats.org/officeDocument/2006/math">
                    <m:f>
                      <m:fPr>
                        <m:ctrlPr>
                          <a:rPr lang="fr-FR" sz="3600" i="1" dirty="0" smtClean="0">
                            <a:latin typeface="Cambria Math" panose="02040503050406030204" pitchFamily="18" charset="0"/>
                          </a:rPr>
                        </m:ctrlPr>
                      </m:fPr>
                      <m:num>
                        <m:r>
                          <a:rPr lang="fr-FR" sz="3600" b="0" i="1" dirty="0" smtClean="0">
                            <a:latin typeface="Cambria Math" panose="02040503050406030204" pitchFamily="18" charset="0"/>
                          </a:rPr>
                          <m:t>(90−100)</m:t>
                        </m:r>
                      </m:num>
                      <m:den>
                        <m:r>
                          <a:rPr lang="fr-FR" sz="3600" b="0" i="1" dirty="0" smtClean="0">
                            <a:latin typeface="Cambria Math" panose="02040503050406030204" pitchFamily="18" charset="0"/>
                          </a:rPr>
                          <m:t>100</m:t>
                        </m:r>
                      </m:den>
                    </m:f>
                    <m:r>
                      <a:rPr lang="fr-FR" sz="3600" b="0" i="1" dirty="0" smtClean="0">
                        <a:latin typeface="Cambria Math" panose="02040503050406030204" pitchFamily="18" charset="0"/>
                      </a:rPr>
                      <m:t>/</m:t>
                    </m:r>
                    <m:f>
                      <m:fPr>
                        <m:ctrlPr>
                          <a:rPr lang="fr-FR" sz="3600" b="0" i="1" dirty="0" smtClean="0">
                            <a:latin typeface="Cambria Math" panose="02040503050406030204" pitchFamily="18" charset="0"/>
                          </a:rPr>
                        </m:ctrlPr>
                      </m:fPr>
                      <m:num>
                        <m:r>
                          <a:rPr lang="fr-FR" sz="3600" b="0" i="1" dirty="0" smtClean="0">
                            <a:latin typeface="Cambria Math" panose="02040503050406030204" pitchFamily="18" charset="0"/>
                          </a:rPr>
                          <m:t>(110−100)</m:t>
                        </m:r>
                      </m:num>
                      <m:den>
                        <m:r>
                          <a:rPr lang="fr-FR" sz="3600" b="0" i="1" dirty="0" smtClean="0">
                            <a:latin typeface="Cambria Math" panose="02040503050406030204" pitchFamily="18" charset="0"/>
                          </a:rPr>
                          <m:t>100</m:t>
                        </m:r>
                      </m:den>
                    </m:f>
                  </m:oMath>
                </a14:m>
                <a:r>
                  <a:rPr lang="fr-FR" sz="3600" dirty="0"/>
                  <a:t> </a:t>
                </a:r>
                <a:r>
                  <a:rPr lang="fr-FR" dirty="0"/>
                  <a:t>=-10%/10%=-1</a:t>
                </a:r>
              </a:p>
              <a:p>
                <a:r>
                  <a:rPr lang="fr-FR" dirty="0"/>
                  <a:t>Elasticité revenu, mesure le taux de variation de la consommation en valeur d’un B ou S en fonction du taux variation du revenu. Habituellement, lorsque le revenu augmente, la consommation augmente également. </a:t>
                </a:r>
                <a14:m>
                  <m:oMath xmlns:m="http://schemas.openxmlformats.org/officeDocument/2006/math">
                    <m:r>
                      <a:rPr lang="fr-FR" sz="2400" i="1" smtClean="0">
                        <a:latin typeface="Cambria Math" panose="02040503050406030204" pitchFamily="18" charset="0"/>
                        <a:ea typeface="Calibri" panose="020F0502020204030204" pitchFamily="34" charset="0"/>
                        <a:cs typeface="Calibri" panose="020F0502020204030204" pitchFamily="34" charset="0"/>
                      </a:rPr>
                      <m:t>=</m:t>
                    </m:r>
                    <m:r>
                      <a:rPr lang="fr-FR" sz="2400" b="0" i="1" smtClean="0">
                        <a:latin typeface="Cambria Math" panose="02040503050406030204" pitchFamily="18" charset="0"/>
                        <a:ea typeface="Calibri" panose="020F0502020204030204" pitchFamily="34" charset="0"/>
                        <a:cs typeface="Calibri" panose="020F0502020204030204" pitchFamily="34" charset="0"/>
                      </a:rPr>
                      <m:t>𝐸𝑙𝑎𝑠𝑡𝑖𝑐𝑖𝑡</m:t>
                    </m:r>
                    <m:r>
                      <a:rPr lang="fr-FR" sz="2400" b="0" i="1" smtClean="0">
                        <a:latin typeface="Cambria Math" panose="02040503050406030204" pitchFamily="18" charset="0"/>
                        <a:ea typeface="Calibri" panose="020F0502020204030204" pitchFamily="34" charset="0"/>
                        <a:cs typeface="Calibri" panose="020F0502020204030204" pitchFamily="34" charset="0"/>
                      </a:rPr>
                      <m:t>é </m:t>
                    </m:r>
                    <m:r>
                      <a:rPr lang="fr-FR" sz="2400" b="0" i="1" smtClean="0">
                        <a:latin typeface="Cambria Math" panose="02040503050406030204" pitchFamily="18" charset="0"/>
                        <a:ea typeface="Calibri" panose="020F0502020204030204" pitchFamily="34" charset="0"/>
                        <a:cs typeface="Calibri" panose="020F0502020204030204" pitchFamily="34" charset="0"/>
                      </a:rPr>
                      <m:t>𝑅𝑒𝑣𝑒𝑛𝑢</m:t>
                    </m:r>
                    <m:r>
                      <a:rPr lang="fr-FR" sz="2400" b="0" i="1" smtClean="0">
                        <a:latin typeface="Cambria Math" panose="02040503050406030204" pitchFamily="18" charset="0"/>
                        <a:ea typeface="Calibri" panose="020F0502020204030204" pitchFamily="34" charset="0"/>
                        <a:cs typeface="Calibri" panose="020F0502020204030204" pitchFamily="34" charset="0"/>
                      </a:rPr>
                      <m:t>=</m:t>
                    </m:r>
                    <m:f>
                      <m:fPr>
                        <m:ctrlPr>
                          <a:rPr lang="fr-FR" sz="2400" b="0" i="1" smtClean="0">
                            <a:latin typeface="Cambria Math" panose="02040503050406030204" pitchFamily="18" charset="0"/>
                            <a:ea typeface="Calibri" panose="020F0502020204030204" pitchFamily="34" charset="0"/>
                            <a:cs typeface="Calibri" panose="020F0502020204030204" pitchFamily="34" charset="0"/>
                          </a:rPr>
                        </m:ctrlPr>
                      </m:fPr>
                      <m:num>
                        <m:r>
                          <a:rPr lang="fr-FR" sz="2400" b="0" i="1" smtClean="0">
                            <a:latin typeface="Cambria Math" panose="02040503050406030204" pitchFamily="18" charset="0"/>
                            <a:ea typeface="Cambria Math" panose="02040503050406030204" pitchFamily="18" charset="0"/>
                            <a:cs typeface="Calibri" panose="020F0502020204030204" pitchFamily="34" charset="0"/>
                          </a:rPr>
                          <m:t>∆</m:t>
                        </m:r>
                        <m:r>
                          <a:rPr lang="fr-FR" sz="2400" b="0" i="1" smtClean="0">
                            <a:latin typeface="Cambria Math" panose="02040503050406030204" pitchFamily="18" charset="0"/>
                            <a:ea typeface="Cambria Math" panose="02040503050406030204" pitchFamily="18" charset="0"/>
                            <a:cs typeface="Calibri" panose="020F0502020204030204" pitchFamily="34" charset="0"/>
                          </a:rPr>
                          <m:t>𝑄</m:t>
                        </m:r>
                      </m:num>
                      <m:den>
                        <m:r>
                          <a:rPr lang="fr-FR" sz="2400" b="0" i="1" smtClean="0">
                            <a:latin typeface="Cambria Math" panose="02040503050406030204" pitchFamily="18" charset="0"/>
                            <a:ea typeface="Calibri" panose="020F0502020204030204" pitchFamily="34" charset="0"/>
                            <a:cs typeface="Calibri" panose="020F0502020204030204" pitchFamily="34" charset="0"/>
                          </a:rPr>
                          <m:t>𝑄</m:t>
                        </m:r>
                      </m:den>
                    </m:f>
                    <m:r>
                      <a:rPr lang="fr-FR" sz="2400" b="0" i="1" smtClean="0">
                        <a:latin typeface="Cambria Math" panose="02040503050406030204" pitchFamily="18" charset="0"/>
                        <a:ea typeface="Calibri" panose="020F0502020204030204" pitchFamily="34" charset="0"/>
                        <a:cs typeface="Calibri" panose="020F0502020204030204" pitchFamily="34" charset="0"/>
                      </a:rPr>
                      <m:t>/</m:t>
                    </m:r>
                    <m:f>
                      <m:fPr>
                        <m:ctrlPr>
                          <a:rPr lang="fr-FR" sz="2400" b="0" i="1" smtClean="0">
                            <a:latin typeface="Cambria Math" panose="02040503050406030204" pitchFamily="18" charset="0"/>
                            <a:ea typeface="Calibri" panose="020F0502020204030204" pitchFamily="34" charset="0"/>
                            <a:cs typeface="Calibri" panose="020F0502020204030204" pitchFamily="34" charset="0"/>
                          </a:rPr>
                        </m:ctrlPr>
                      </m:fPr>
                      <m:num>
                        <m:r>
                          <a:rPr lang="fr-FR" sz="2400" b="0" i="1" smtClean="0">
                            <a:latin typeface="Cambria Math" panose="02040503050406030204" pitchFamily="18" charset="0"/>
                            <a:ea typeface="Cambria Math" panose="02040503050406030204" pitchFamily="18" charset="0"/>
                            <a:cs typeface="Calibri" panose="020F0502020204030204" pitchFamily="34" charset="0"/>
                          </a:rPr>
                          <m:t>∆</m:t>
                        </m:r>
                        <m:r>
                          <a:rPr lang="fr-FR" sz="2400" b="0" i="1" smtClean="0">
                            <a:latin typeface="Cambria Math" panose="02040503050406030204" pitchFamily="18" charset="0"/>
                            <a:ea typeface="Cambria Math" panose="02040503050406030204" pitchFamily="18" charset="0"/>
                            <a:cs typeface="Calibri" panose="020F0502020204030204" pitchFamily="34" charset="0"/>
                          </a:rPr>
                          <m:t>𝑅</m:t>
                        </m:r>
                      </m:num>
                      <m:den>
                        <m:r>
                          <a:rPr lang="fr-FR" sz="2400" b="0" i="1" smtClean="0">
                            <a:latin typeface="Cambria Math" panose="02040503050406030204" pitchFamily="18" charset="0"/>
                            <a:ea typeface="Cambria Math" panose="02040503050406030204" pitchFamily="18" charset="0"/>
                            <a:cs typeface="Calibri" panose="020F0502020204030204" pitchFamily="34" charset="0"/>
                          </a:rPr>
                          <m:t>𝑅</m:t>
                        </m:r>
                      </m:den>
                    </m:f>
                  </m:oMath>
                </a14:m>
                <a:r>
                  <a:rPr lang="fr-FR" sz="2400" dirty="0"/>
                  <a:t>  </a:t>
                </a:r>
                <a14:m>
                  <m:oMath xmlns:m="http://schemas.openxmlformats.org/officeDocument/2006/math">
                    <m:f>
                      <m:fPr>
                        <m:ctrlPr>
                          <a:rPr lang="fr-FR" sz="2400" i="1" dirty="0" smtClean="0">
                            <a:latin typeface="Cambria Math" panose="02040503050406030204" pitchFamily="18" charset="0"/>
                          </a:rPr>
                        </m:ctrlPr>
                      </m:fPr>
                      <m:num>
                        <m:r>
                          <a:rPr lang="fr-FR" sz="2400" b="0" i="1" dirty="0" smtClean="0">
                            <a:latin typeface="Cambria Math" panose="02040503050406030204" pitchFamily="18" charset="0"/>
                          </a:rPr>
                          <m:t>(108−100)</m:t>
                        </m:r>
                      </m:num>
                      <m:den>
                        <m:r>
                          <a:rPr lang="fr-FR" sz="2400" b="0" i="1" dirty="0" smtClean="0">
                            <a:latin typeface="Cambria Math" panose="02040503050406030204" pitchFamily="18" charset="0"/>
                          </a:rPr>
                          <m:t>100</m:t>
                        </m:r>
                      </m:den>
                    </m:f>
                    <m:r>
                      <a:rPr lang="fr-FR" sz="2400" b="0" i="1" dirty="0" smtClean="0">
                        <a:latin typeface="Cambria Math" panose="02040503050406030204" pitchFamily="18" charset="0"/>
                      </a:rPr>
                      <m:t>/</m:t>
                    </m:r>
                    <m:f>
                      <m:fPr>
                        <m:ctrlPr>
                          <a:rPr lang="fr-FR" sz="2400" b="0" i="1" dirty="0" smtClean="0">
                            <a:latin typeface="Cambria Math" panose="02040503050406030204" pitchFamily="18" charset="0"/>
                          </a:rPr>
                        </m:ctrlPr>
                      </m:fPr>
                      <m:num>
                        <m:r>
                          <a:rPr lang="fr-FR" sz="2400" b="0" i="1" dirty="0" smtClean="0">
                            <a:latin typeface="Cambria Math" panose="02040503050406030204" pitchFamily="18" charset="0"/>
                          </a:rPr>
                          <m:t>(110−100)</m:t>
                        </m:r>
                      </m:num>
                      <m:den>
                        <m:r>
                          <a:rPr lang="fr-FR" sz="2400" b="0" i="1" dirty="0" smtClean="0">
                            <a:latin typeface="Cambria Math" panose="02040503050406030204" pitchFamily="18" charset="0"/>
                          </a:rPr>
                          <m:t>100</m:t>
                        </m:r>
                      </m:den>
                    </m:f>
                  </m:oMath>
                </a14:m>
                <a:r>
                  <a:rPr lang="fr-FR" sz="2400" dirty="0"/>
                  <a:t> </a:t>
                </a:r>
                <a:r>
                  <a:rPr lang="fr-FR" dirty="0"/>
                  <a:t>=8%/10%=0,8</a:t>
                </a:r>
              </a:p>
              <a:p>
                <a:endParaRPr lang="fr-FR" dirty="0"/>
              </a:p>
            </p:txBody>
          </p:sp>
        </mc:Choice>
        <mc:Fallback xmlns="">
          <p:sp>
            <p:nvSpPr>
              <p:cNvPr id="3" name="Espace réservé du contenu 2">
                <a:extLst>
                  <a:ext uri="{FF2B5EF4-FFF2-40B4-BE49-F238E27FC236}">
                    <a16:creationId xmlns:a16="http://schemas.microsoft.com/office/drawing/2014/main" id="{ECC8E1B9-899F-2228-31AF-244ED391AE38}"/>
                  </a:ext>
                </a:extLst>
              </p:cNvPr>
              <p:cNvSpPr>
                <a:spLocks noGrp="1" noRot="1" noChangeAspect="1" noMove="1" noResize="1" noEditPoints="1" noAdjustHandles="1" noChangeArrowheads="1" noChangeShapeType="1" noTextEdit="1"/>
              </p:cNvSpPr>
              <p:nvPr>
                <p:ph sz="quarter" idx="13"/>
              </p:nvPr>
            </p:nvSpPr>
            <p:spPr>
              <a:xfrm>
                <a:off x="331942" y="2176272"/>
                <a:ext cx="11528115" cy="4218852"/>
              </a:xfrm>
              <a:blipFill>
                <a:blip r:embed="rId2"/>
                <a:stretch>
                  <a:fillRect l="-476"/>
                </a:stretch>
              </a:blipFill>
            </p:spPr>
            <p:txBody>
              <a:bodyPr/>
              <a:lstStyle/>
              <a:p>
                <a:r>
                  <a:rPr lang="fr-FR">
                    <a:noFill/>
                  </a:rPr>
                  <a:t> </a:t>
                </a:r>
              </a:p>
            </p:txBody>
          </p:sp>
        </mc:Fallback>
      </mc:AlternateContent>
    </p:spTree>
    <p:extLst>
      <p:ext uri="{BB962C8B-B14F-4D97-AF65-F5344CB8AC3E}">
        <p14:creationId xmlns:p14="http://schemas.microsoft.com/office/powerpoint/2010/main" val="34760837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2A5072-8292-23E5-95B2-C55F68766527}"/>
              </a:ext>
            </a:extLst>
          </p:cNvPr>
          <p:cNvSpPr>
            <a:spLocks noGrp="1"/>
          </p:cNvSpPr>
          <p:nvPr>
            <p:ph type="title"/>
          </p:nvPr>
        </p:nvSpPr>
        <p:spPr/>
        <p:txBody>
          <a:bodyPr/>
          <a:lstStyle/>
          <a:p>
            <a:r>
              <a:rPr lang="fr-FR" dirty="0"/>
              <a:t>Signe et niveau des élasticités</a:t>
            </a:r>
          </a:p>
        </p:txBody>
      </p:sp>
      <p:sp>
        <p:nvSpPr>
          <p:cNvPr id="3" name="Espace réservé du contenu 2">
            <a:extLst>
              <a:ext uri="{FF2B5EF4-FFF2-40B4-BE49-F238E27FC236}">
                <a16:creationId xmlns:a16="http://schemas.microsoft.com/office/drawing/2014/main" id="{8D0AD817-18B7-0EDD-2501-DD4EFB45AFA6}"/>
              </a:ext>
            </a:extLst>
          </p:cNvPr>
          <p:cNvSpPr>
            <a:spLocks noGrp="1"/>
          </p:cNvSpPr>
          <p:nvPr>
            <p:ph sz="quarter" idx="13"/>
          </p:nvPr>
        </p:nvSpPr>
        <p:spPr>
          <a:xfrm>
            <a:off x="539495" y="2560320"/>
            <a:ext cx="10746126" cy="3977640"/>
          </a:xfrm>
        </p:spPr>
        <p:txBody>
          <a:bodyPr>
            <a:normAutofit fontScale="92500"/>
          </a:bodyPr>
          <a:lstStyle/>
          <a:p>
            <a:r>
              <a:rPr lang="fr-FR" dirty="0"/>
              <a:t>Si e = 0, alors la variation du prix ou du revenu n’a aucun effet sur la consommation, inélastique.</a:t>
            </a:r>
          </a:p>
          <a:p>
            <a:r>
              <a:rPr lang="fr-FR" dirty="0"/>
              <a:t>Si e = ||1,|| alors la consommation évolue au même rythme que le prix ou le revenu, </a:t>
            </a:r>
            <a:r>
              <a:rPr lang="fr-FR" dirty="0" err="1"/>
              <a:t>isolélastique</a:t>
            </a:r>
            <a:r>
              <a:rPr lang="fr-FR" dirty="0"/>
              <a:t>. </a:t>
            </a:r>
          </a:p>
          <a:p>
            <a:r>
              <a:rPr lang="fr-FR" dirty="0"/>
              <a:t>Si 0 &gt; e &gt; ||1 ||, alors la consommation évolue moins vite que le prix ou que le revenu.</a:t>
            </a:r>
          </a:p>
          <a:p>
            <a:r>
              <a:rPr lang="fr-FR" dirty="0"/>
              <a:t>Si e &gt; 1, alors la consommation augmente plus vite que le revenu ou que le prix.</a:t>
            </a:r>
          </a:p>
        </p:txBody>
      </p:sp>
    </p:spTree>
    <p:extLst>
      <p:ext uri="{BB962C8B-B14F-4D97-AF65-F5344CB8AC3E}">
        <p14:creationId xmlns:p14="http://schemas.microsoft.com/office/powerpoint/2010/main" val="34325772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8CF998-65AD-D294-006E-62508833C0F6}"/>
              </a:ext>
            </a:extLst>
          </p:cNvPr>
          <p:cNvSpPr>
            <a:spLocks noGrp="1"/>
          </p:cNvSpPr>
          <p:nvPr>
            <p:ph type="title"/>
          </p:nvPr>
        </p:nvSpPr>
        <p:spPr/>
        <p:txBody>
          <a:bodyPr/>
          <a:lstStyle/>
          <a:p>
            <a:r>
              <a:rPr lang="fr-FR" dirty="0"/>
              <a:t>Les différentes types et de services</a:t>
            </a:r>
          </a:p>
        </p:txBody>
      </p:sp>
      <p:sp>
        <p:nvSpPr>
          <p:cNvPr id="3" name="Espace réservé du contenu 2">
            <a:extLst>
              <a:ext uri="{FF2B5EF4-FFF2-40B4-BE49-F238E27FC236}">
                <a16:creationId xmlns:a16="http://schemas.microsoft.com/office/drawing/2014/main" id="{94BBFB55-54EE-DEB3-7EE7-656E652CB403}"/>
              </a:ext>
            </a:extLst>
          </p:cNvPr>
          <p:cNvSpPr>
            <a:spLocks noGrp="1"/>
          </p:cNvSpPr>
          <p:nvPr>
            <p:ph sz="quarter" idx="13"/>
          </p:nvPr>
        </p:nvSpPr>
        <p:spPr>
          <a:xfrm>
            <a:off x="422147" y="2532889"/>
            <a:ext cx="11480819" cy="4297680"/>
          </a:xfrm>
        </p:spPr>
        <p:txBody>
          <a:bodyPr>
            <a:normAutofit lnSpcReduction="10000"/>
          </a:bodyPr>
          <a:lstStyle/>
          <a:p>
            <a:r>
              <a:rPr lang="fr-FR" dirty="0"/>
              <a:t>Les biens Veblen ne suivent pas la marche habituelle de la loi de l’offre et de la demande. Lorsque les prix augmente l’intérêt pour se type de biens augmentent, inversement si leur prix diminue la demande va également diminue. </a:t>
            </a:r>
          </a:p>
          <a:p>
            <a:r>
              <a:rPr lang="fr-FR" dirty="0"/>
              <a:t>Ceci tient à la dimension sociale de la consommation, avec des effets de démonstration (la frime). </a:t>
            </a:r>
          </a:p>
          <a:p>
            <a:r>
              <a:rPr lang="fr-FR" dirty="0"/>
              <a:t>Les biens ordinaire ont une élasticité négative proche de 1. Toutefois, certains produit ordinaire qui possèdent peut substitue auront une élasticité prix inférieure à 1.  </a:t>
            </a:r>
          </a:p>
        </p:txBody>
      </p:sp>
    </p:spTree>
    <p:extLst>
      <p:ext uri="{BB962C8B-B14F-4D97-AF65-F5344CB8AC3E}">
        <p14:creationId xmlns:p14="http://schemas.microsoft.com/office/powerpoint/2010/main" val="528641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1C916-0908-6488-761A-CAF6BD8B1EC5}"/>
              </a:ext>
            </a:extLst>
          </p:cNvPr>
          <p:cNvSpPr>
            <a:spLocks noGrp="1"/>
          </p:cNvSpPr>
          <p:nvPr>
            <p:ph type="title"/>
          </p:nvPr>
        </p:nvSpPr>
        <p:spPr>
          <a:xfrm>
            <a:off x="2822029" y="874040"/>
            <a:ext cx="9049406" cy="1096650"/>
          </a:xfrm>
        </p:spPr>
        <p:txBody>
          <a:bodyPr>
            <a:normAutofit fontScale="90000"/>
          </a:bodyPr>
          <a:lstStyle/>
          <a:p>
            <a:r>
              <a:rPr lang="fr-FR" b="1" dirty="0"/>
              <a:t>Calculer l’élasticité prix de l’électricité pour 2023 ? </a:t>
            </a:r>
          </a:p>
        </p:txBody>
      </p:sp>
      <p:sp>
        <p:nvSpPr>
          <p:cNvPr id="3" name="Espace réservé du contenu 2">
            <a:extLst>
              <a:ext uri="{FF2B5EF4-FFF2-40B4-BE49-F238E27FC236}">
                <a16:creationId xmlns:a16="http://schemas.microsoft.com/office/drawing/2014/main" id="{BF63336C-9600-6E5D-4C79-5B6480F545FF}"/>
              </a:ext>
            </a:extLst>
          </p:cNvPr>
          <p:cNvSpPr>
            <a:spLocks noGrp="1"/>
          </p:cNvSpPr>
          <p:nvPr>
            <p:ph sz="quarter" idx="13"/>
          </p:nvPr>
        </p:nvSpPr>
        <p:spPr/>
        <p:txBody>
          <a:bodyPr/>
          <a:lstStyle/>
          <a:p>
            <a:endParaRPr lang="fr-FR" dirty="0"/>
          </a:p>
        </p:txBody>
      </p:sp>
      <p:pic>
        <p:nvPicPr>
          <p:cNvPr id="5" name="Image 4">
            <a:extLst>
              <a:ext uri="{FF2B5EF4-FFF2-40B4-BE49-F238E27FC236}">
                <a16:creationId xmlns:a16="http://schemas.microsoft.com/office/drawing/2014/main" id="{FDB2922E-6866-B27F-2DA7-05C4D77C70EF}"/>
              </a:ext>
            </a:extLst>
          </p:cNvPr>
          <p:cNvPicPr>
            <a:picLocks noChangeAspect="1"/>
          </p:cNvPicPr>
          <p:nvPr/>
        </p:nvPicPr>
        <p:blipFill>
          <a:blip r:embed="rId2"/>
          <a:stretch>
            <a:fillRect/>
          </a:stretch>
        </p:blipFill>
        <p:spPr>
          <a:xfrm>
            <a:off x="539496" y="93654"/>
            <a:ext cx="2112578" cy="6670692"/>
          </a:xfrm>
          <a:prstGeom prst="rect">
            <a:avLst/>
          </a:prstGeom>
        </p:spPr>
      </p:pic>
      <p:pic>
        <p:nvPicPr>
          <p:cNvPr id="7" name="Image 6">
            <a:extLst>
              <a:ext uri="{FF2B5EF4-FFF2-40B4-BE49-F238E27FC236}">
                <a16:creationId xmlns:a16="http://schemas.microsoft.com/office/drawing/2014/main" id="{DFA94931-8CF5-BEBC-510E-61E19DAB919B}"/>
              </a:ext>
            </a:extLst>
          </p:cNvPr>
          <p:cNvPicPr>
            <a:picLocks noChangeAspect="1"/>
          </p:cNvPicPr>
          <p:nvPr/>
        </p:nvPicPr>
        <p:blipFill>
          <a:blip r:embed="rId3"/>
          <a:stretch>
            <a:fillRect/>
          </a:stretch>
        </p:blipFill>
        <p:spPr>
          <a:xfrm>
            <a:off x="3226063" y="2466666"/>
            <a:ext cx="8241338" cy="4297680"/>
          </a:xfrm>
          <a:prstGeom prst="rect">
            <a:avLst/>
          </a:prstGeom>
        </p:spPr>
      </p:pic>
    </p:spTree>
    <p:extLst>
      <p:ext uri="{BB962C8B-B14F-4D97-AF65-F5344CB8AC3E}">
        <p14:creationId xmlns:p14="http://schemas.microsoft.com/office/powerpoint/2010/main" val="15535803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4F61A-B5F0-BB4B-0844-750F34AA122E}"/>
              </a:ext>
            </a:extLst>
          </p:cNvPr>
          <p:cNvSpPr>
            <a:spLocks noGrp="1"/>
          </p:cNvSpPr>
          <p:nvPr>
            <p:ph type="title"/>
          </p:nvPr>
        </p:nvSpPr>
        <p:spPr>
          <a:xfrm>
            <a:off x="521208" y="1536192"/>
            <a:ext cx="10987620" cy="640080"/>
          </a:xfrm>
        </p:spPr>
        <p:txBody>
          <a:bodyPr>
            <a:normAutofit fontScale="90000"/>
          </a:bodyPr>
          <a:lstStyle/>
          <a:p>
            <a:r>
              <a:rPr lang="fr-FR" dirty="0"/>
              <a:t>L’élasticité de long terme de la consommation d’énergie  est d’environ 0,2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2A135B7D-6737-3497-5F34-8363B1A66F32}"/>
                  </a:ext>
                </a:extLst>
              </p:cNvPr>
              <p:cNvSpPr>
                <a:spLocks noGrp="1"/>
              </p:cNvSpPr>
              <p:nvPr>
                <p:ph sz="quarter" idx="13"/>
              </p:nvPr>
            </p:nvSpPr>
            <p:spPr>
              <a:xfrm>
                <a:off x="270220" y="2418431"/>
                <a:ext cx="11569683" cy="4297680"/>
              </a:xfrm>
            </p:spPr>
            <p:txBody>
              <a:bodyPr>
                <a:normAutofit fontScale="92500"/>
              </a:bodyPr>
              <a:lstStyle/>
              <a:p>
                <a:r>
                  <a:rPr lang="fr-FR" dirty="0"/>
                  <a:t>Si l’on souhaite à partir des mécanismes des prix réduire la consommation de 80 % telle que prévu par les objectif climatique, il faudrait augmenter les prix de : </a:t>
                </a:r>
              </a:p>
              <a:p>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−80</m:t>
                          </m:r>
                        </m:num>
                        <m:den>
                          <m:r>
                            <a:rPr lang="fr-FR" b="0" i="1" smtClean="0">
                              <a:latin typeface="Cambria Math" panose="02040503050406030204" pitchFamily="18" charset="0"/>
                            </a:rPr>
                            <m:t>𝑥</m:t>
                          </m:r>
                        </m:den>
                      </m:f>
                      <m:r>
                        <a:rPr lang="fr-FR" b="0" i="1" smtClean="0">
                          <a:latin typeface="Cambria Math" panose="02040503050406030204" pitchFamily="18" charset="0"/>
                        </a:rPr>
                        <m:t>=−0,2⇒ </m:t>
                      </m:r>
                      <m:f>
                        <m:fPr>
                          <m:ctrlPr>
                            <a:rPr lang="fr-FR" b="0" i="1" smtClean="0">
                              <a:latin typeface="Cambria Math" panose="02040503050406030204" pitchFamily="18" charset="0"/>
                            </a:rPr>
                          </m:ctrlPr>
                        </m:fPr>
                        <m:num>
                          <m:r>
                            <a:rPr lang="fr-FR" b="0" i="1" smtClean="0">
                              <a:latin typeface="Cambria Math" panose="02040503050406030204" pitchFamily="18" charset="0"/>
                            </a:rPr>
                            <m:t>80</m:t>
                          </m:r>
                        </m:num>
                        <m:den>
                          <m:r>
                            <a:rPr lang="fr-FR" b="0" i="1" smtClean="0">
                              <a:latin typeface="Cambria Math" panose="02040503050406030204" pitchFamily="18" charset="0"/>
                            </a:rPr>
                            <m:t>−0,2</m:t>
                          </m:r>
                        </m:den>
                      </m:f>
                      <m:r>
                        <a:rPr lang="fr-FR" b="0" i="1" smtClean="0">
                          <a:latin typeface="Cambria Math" panose="02040503050406030204" pitchFamily="18" charset="0"/>
                        </a:rPr>
                        <m:t>=</m:t>
                      </m:r>
                      <m:r>
                        <a:rPr lang="fr-FR" b="0" i="1" smtClean="0">
                          <a:latin typeface="Cambria Math" panose="02040503050406030204" pitchFamily="18" charset="0"/>
                        </a:rPr>
                        <m:t>𝑥</m:t>
                      </m:r>
                      <m:r>
                        <a:rPr lang="fr-FR" b="0" i="1" smtClean="0">
                          <a:latin typeface="Cambria Math" panose="02040503050406030204" pitchFamily="18" charset="0"/>
                        </a:rPr>
                        <m:t>=400</m:t>
                      </m:r>
                    </m:oMath>
                  </m:oMathPara>
                </a14:m>
                <a:endParaRPr lang="fr-FR" dirty="0"/>
              </a:p>
              <a:p>
                <a:r>
                  <a:rPr lang="fr-FR" dirty="0"/>
                  <a:t>Augmenter les prix de l'énergie à ce niveau n’est pas possible socialement et économiquement. De plus, on suppose une relation linéaire, c’est sans doute plus compliqué. Il va falloir innover tant dans nos comportements que du point de vue technique…</a:t>
                </a:r>
              </a:p>
            </p:txBody>
          </p:sp>
        </mc:Choice>
        <mc:Fallback xmlns="">
          <p:sp>
            <p:nvSpPr>
              <p:cNvPr id="3" name="Espace réservé du contenu 2">
                <a:extLst>
                  <a:ext uri="{FF2B5EF4-FFF2-40B4-BE49-F238E27FC236}">
                    <a16:creationId xmlns:a16="http://schemas.microsoft.com/office/drawing/2014/main" id="{2A135B7D-6737-3497-5F34-8363B1A66F32}"/>
                  </a:ext>
                </a:extLst>
              </p:cNvPr>
              <p:cNvSpPr>
                <a:spLocks noGrp="1" noRot="1" noChangeAspect="1" noMove="1" noResize="1" noEditPoints="1" noAdjustHandles="1" noChangeArrowheads="1" noChangeShapeType="1" noTextEdit="1"/>
              </p:cNvSpPr>
              <p:nvPr>
                <p:ph sz="quarter" idx="13"/>
              </p:nvPr>
            </p:nvSpPr>
            <p:spPr>
              <a:xfrm>
                <a:off x="270220" y="2418431"/>
                <a:ext cx="11569683" cy="4297680"/>
              </a:xfrm>
              <a:blipFill>
                <a:blip r:embed="rId2"/>
                <a:stretch>
                  <a:fillRect l="-685" r="-1054"/>
                </a:stretch>
              </a:blipFill>
            </p:spPr>
            <p:txBody>
              <a:bodyPr/>
              <a:lstStyle/>
              <a:p>
                <a:r>
                  <a:rPr lang="fr-FR">
                    <a:noFill/>
                  </a:rPr>
                  <a:t> </a:t>
                </a:r>
              </a:p>
            </p:txBody>
          </p:sp>
        </mc:Fallback>
      </mc:AlternateContent>
    </p:spTree>
    <p:extLst>
      <p:ext uri="{BB962C8B-B14F-4D97-AF65-F5344CB8AC3E}">
        <p14:creationId xmlns:p14="http://schemas.microsoft.com/office/powerpoint/2010/main" val="26970607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ECDA1-96A5-7B1D-068D-B3CA7DC9FB03}"/>
              </a:ext>
            </a:extLst>
          </p:cNvPr>
          <p:cNvSpPr>
            <a:spLocks noGrp="1"/>
          </p:cNvSpPr>
          <p:nvPr>
            <p:ph type="title"/>
          </p:nvPr>
        </p:nvSpPr>
        <p:spPr>
          <a:xfrm>
            <a:off x="521207" y="1536192"/>
            <a:ext cx="10025923" cy="640080"/>
          </a:xfrm>
        </p:spPr>
        <p:txBody>
          <a:bodyPr>
            <a:normAutofit fontScale="90000"/>
          </a:bodyPr>
          <a:lstStyle/>
          <a:p>
            <a:r>
              <a:rPr lang="fr-FR" dirty="0"/>
              <a:t>Elasticité croisée : biens complémentaires ou substituables</a:t>
            </a:r>
          </a:p>
        </p:txBody>
      </p:sp>
      <p:sp>
        <p:nvSpPr>
          <p:cNvPr id="3" name="Espace réservé du contenu 2">
            <a:extLst>
              <a:ext uri="{FF2B5EF4-FFF2-40B4-BE49-F238E27FC236}">
                <a16:creationId xmlns:a16="http://schemas.microsoft.com/office/drawing/2014/main" id="{D24717FC-9BF5-5745-DF41-5C384F47988E}"/>
              </a:ext>
            </a:extLst>
          </p:cNvPr>
          <p:cNvSpPr>
            <a:spLocks noGrp="1"/>
          </p:cNvSpPr>
          <p:nvPr>
            <p:ph sz="quarter" idx="13"/>
          </p:nvPr>
        </p:nvSpPr>
        <p:spPr/>
        <p:txBody>
          <a:bodyPr/>
          <a:lstStyle/>
          <a:p>
            <a:endParaRPr lang="fr-FR" dirty="0"/>
          </a:p>
        </p:txBody>
      </p:sp>
    </p:spTree>
    <p:extLst>
      <p:ext uri="{BB962C8B-B14F-4D97-AF65-F5344CB8AC3E}">
        <p14:creationId xmlns:p14="http://schemas.microsoft.com/office/powerpoint/2010/main" val="32578871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CD6585-E57D-2A4A-8E53-AF88547148CA}"/>
              </a:ext>
            </a:extLst>
          </p:cNvPr>
          <p:cNvSpPr>
            <a:spLocks noGrp="1"/>
          </p:cNvSpPr>
          <p:nvPr>
            <p:ph type="title"/>
          </p:nvPr>
        </p:nvSpPr>
        <p:spPr>
          <a:xfrm>
            <a:off x="521207" y="1536192"/>
            <a:ext cx="10172623" cy="640080"/>
          </a:xfrm>
        </p:spPr>
        <p:txBody>
          <a:bodyPr>
            <a:normAutofit/>
          </a:bodyPr>
          <a:lstStyle/>
          <a:p>
            <a:r>
              <a:rPr lang="fr-FR" dirty="0"/>
              <a:t>Le taux d’épargne des ménages français</a:t>
            </a:r>
          </a:p>
        </p:txBody>
      </p:sp>
      <p:sp>
        <p:nvSpPr>
          <p:cNvPr id="3" name="Espace réservé du contenu 2">
            <a:extLst>
              <a:ext uri="{FF2B5EF4-FFF2-40B4-BE49-F238E27FC236}">
                <a16:creationId xmlns:a16="http://schemas.microsoft.com/office/drawing/2014/main" id="{E0464D84-A3EF-728E-10C8-54DC7832C50E}"/>
              </a:ext>
            </a:extLst>
          </p:cNvPr>
          <p:cNvSpPr>
            <a:spLocks noGrp="1"/>
          </p:cNvSpPr>
          <p:nvPr>
            <p:ph sz="quarter" idx="13"/>
          </p:nvPr>
        </p:nvSpPr>
        <p:spPr>
          <a:xfrm>
            <a:off x="539496" y="2560320"/>
            <a:ext cx="11332206" cy="3977640"/>
          </a:xfrm>
        </p:spPr>
        <p:txBody>
          <a:bodyPr/>
          <a:lstStyle/>
          <a:p>
            <a:r>
              <a:rPr lang="fr-FR" dirty="0"/>
              <a:t>Selon la banque de France le taux d’épargne des ménages gravite entre 16 et 17 % de leur revenu disponible brut.</a:t>
            </a:r>
          </a:p>
          <a:p>
            <a:r>
              <a:rPr lang="fr-FR" dirty="0"/>
              <a:t>L’encours de l’épargne se situe à près de 7000 milliards d’euros soit un peu plus de 2 années de PIB. Le PIB en valeur se situant lui-même à 2800 MD€. </a:t>
            </a:r>
          </a:p>
        </p:txBody>
      </p:sp>
    </p:spTree>
    <p:extLst>
      <p:ext uri="{BB962C8B-B14F-4D97-AF65-F5344CB8AC3E}">
        <p14:creationId xmlns:p14="http://schemas.microsoft.com/office/powerpoint/2010/main" val="135605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2E5B32C-D0D9-0945-EED0-444CD1B52C3E}"/>
              </a:ext>
            </a:extLst>
          </p:cNvPr>
          <p:cNvSpPr txBox="1"/>
          <p:nvPr/>
        </p:nvSpPr>
        <p:spPr>
          <a:xfrm>
            <a:off x="521207" y="856034"/>
            <a:ext cx="10509959" cy="646331"/>
          </a:xfrm>
          <a:prstGeom prst="rect">
            <a:avLst/>
          </a:prstGeom>
          <a:noFill/>
        </p:spPr>
        <p:txBody>
          <a:bodyPr wrap="square" rtlCol="0">
            <a:spAutoFit/>
          </a:bodyPr>
          <a:lstStyle/>
          <a:p>
            <a:r>
              <a:rPr lang="fr-FR" sz="3600" dirty="0"/>
              <a:t>Les différents niveau d’analyse</a:t>
            </a:r>
          </a:p>
        </p:txBody>
      </p:sp>
      <p:sp>
        <p:nvSpPr>
          <p:cNvPr id="9" name="Titre 8">
            <a:extLst>
              <a:ext uri="{FF2B5EF4-FFF2-40B4-BE49-F238E27FC236}">
                <a16:creationId xmlns:a16="http://schemas.microsoft.com/office/drawing/2014/main" id="{13088D72-66F9-0F0A-26BC-52849DBB19A3}"/>
              </a:ext>
            </a:extLst>
          </p:cNvPr>
          <p:cNvSpPr>
            <a:spLocks noGrp="1"/>
          </p:cNvSpPr>
          <p:nvPr>
            <p:ph type="title"/>
          </p:nvPr>
        </p:nvSpPr>
        <p:spPr/>
        <p:txBody>
          <a:bodyPr/>
          <a:lstStyle/>
          <a:p>
            <a:r>
              <a:rPr lang="fr-FR" dirty="0"/>
              <a:t>Micro, méso, macro</a:t>
            </a:r>
          </a:p>
        </p:txBody>
      </p:sp>
      <p:sp>
        <p:nvSpPr>
          <p:cNvPr id="8" name="ZoneTexte 7">
            <a:extLst>
              <a:ext uri="{FF2B5EF4-FFF2-40B4-BE49-F238E27FC236}">
                <a16:creationId xmlns:a16="http://schemas.microsoft.com/office/drawing/2014/main" id="{9A3A847F-6F9D-E40A-93AC-735006648520}"/>
              </a:ext>
            </a:extLst>
          </p:cNvPr>
          <p:cNvSpPr txBox="1"/>
          <p:nvPr/>
        </p:nvSpPr>
        <p:spPr>
          <a:xfrm>
            <a:off x="369651" y="2355942"/>
            <a:ext cx="11537004" cy="4339650"/>
          </a:xfrm>
          <a:prstGeom prst="rect">
            <a:avLst/>
          </a:prstGeom>
          <a:noFill/>
        </p:spPr>
        <p:txBody>
          <a:bodyPr wrap="square">
            <a:spAutoFit/>
          </a:bodyPr>
          <a:lstStyle/>
          <a:p>
            <a:r>
              <a:rPr lang="fr-FR" sz="2800" dirty="0">
                <a:solidFill>
                  <a:schemeClr val="tx1"/>
                </a:solidFill>
              </a:rPr>
              <a:t>En partant du niveau le plus petit, on trouve l'approche microéconomique, puis l'approche mésoéconomique et enfin l'approche macroéconomique. </a:t>
            </a:r>
            <a:br>
              <a:rPr lang="fr-FR" sz="2800" dirty="0">
                <a:solidFill>
                  <a:schemeClr val="tx1"/>
                </a:solidFill>
              </a:rPr>
            </a:br>
            <a:br>
              <a:rPr lang="fr-FR" sz="2800" dirty="0">
                <a:solidFill>
                  <a:schemeClr val="tx1"/>
                </a:solidFill>
              </a:rPr>
            </a:br>
            <a:r>
              <a:rPr lang="fr-FR" sz="2800" dirty="0">
                <a:solidFill>
                  <a:schemeClr val="tx1"/>
                </a:solidFill>
              </a:rPr>
              <a:t>Le niveau microéconomique s'intéresse aux agents pris individuellement, un consommateur, une entreprise, un épargnant.</a:t>
            </a:r>
            <a:br>
              <a:rPr lang="fr-FR" sz="2400" dirty="0">
                <a:solidFill>
                  <a:schemeClr val="tx1"/>
                </a:solidFill>
              </a:rPr>
            </a:br>
            <a:br>
              <a:rPr lang="fr-FR" sz="2400" dirty="0">
                <a:solidFill>
                  <a:schemeClr val="tx1"/>
                </a:solidFill>
              </a:rPr>
            </a:br>
            <a:r>
              <a:rPr lang="fr-FR" sz="2800" dirty="0">
                <a:solidFill>
                  <a:schemeClr val="tx1"/>
                </a:solidFill>
              </a:rPr>
              <a:t>On va essayer de comprendre comment se comporte chaque individu ou unité économique en terme de consommation, de production, d'épargne et d'investissement.</a:t>
            </a:r>
            <a:endParaRPr lang="fr-FR" sz="2400" dirty="0"/>
          </a:p>
        </p:txBody>
      </p:sp>
    </p:spTree>
    <p:extLst>
      <p:ext uri="{BB962C8B-B14F-4D97-AF65-F5344CB8AC3E}">
        <p14:creationId xmlns:p14="http://schemas.microsoft.com/office/powerpoint/2010/main" val="39371984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86601-7F6B-81D9-1809-CB206319C343}"/>
              </a:ext>
            </a:extLst>
          </p:cNvPr>
          <p:cNvSpPr>
            <a:spLocks noGrp="1"/>
          </p:cNvSpPr>
          <p:nvPr>
            <p:ph type="title"/>
          </p:nvPr>
        </p:nvSpPr>
        <p:spPr>
          <a:xfrm>
            <a:off x="521208" y="1536192"/>
            <a:ext cx="8682950" cy="640080"/>
          </a:xfrm>
        </p:spPr>
        <p:txBody>
          <a:bodyPr>
            <a:normAutofit/>
          </a:bodyPr>
          <a:lstStyle/>
          <a:p>
            <a:r>
              <a:rPr lang="fr-FR" dirty="0"/>
              <a:t>L'épargne des ménages :</a:t>
            </a:r>
          </a:p>
        </p:txBody>
      </p:sp>
      <p:sp>
        <p:nvSpPr>
          <p:cNvPr id="3" name="Espace réservé du contenu 2">
            <a:extLst>
              <a:ext uri="{FF2B5EF4-FFF2-40B4-BE49-F238E27FC236}">
                <a16:creationId xmlns:a16="http://schemas.microsoft.com/office/drawing/2014/main" id="{AF7D5226-6B67-A3AF-42DD-BC3E231258C7}"/>
              </a:ext>
            </a:extLst>
          </p:cNvPr>
          <p:cNvSpPr>
            <a:spLocks noGrp="1"/>
          </p:cNvSpPr>
          <p:nvPr>
            <p:ph sz="quarter" idx="13"/>
          </p:nvPr>
        </p:nvSpPr>
        <p:spPr>
          <a:xfrm>
            <a:off x="355974" y="2436333"/>
            <a:ext cx="11480051" cy="3977640"/>
          </a:xfrm>
        </p:spPr>
        <p:txBody>
          <a:bodyPr>
            <a:normAutofit lnSpcReduction="10000"/>
          </a:bodyPr>
          <a:lstStyle/>
          <a:p>
            <a:r>
              <a:rPr lang="fr-FR" dirty="0"/>
              <a:t>Le premier élément qui doit nous rapprocher de la réalité concerne le comportement financier des ménages.</a:t>
            </a:r>
          </a:p>
          <a:p>
            <a:r>
              <a:rPr lang="fr-FR" dirty="0"/>
              <a:t>Les ménages habituellement ne consomment pas tous leurs revenus.</a:t>
            </a:r>
          </a:p>
          <a:p>
            <a:r>
              <a:rPr lang="fr-FR" dirty="0"/>
              <a:t>Les revenus qui ne sont pas consommés constituent l'épargne des ménages.</a:t>
            </a:r>
          </a:p>
          <a:p>
            <a:r>
              <a:rPr lang="fr-FR" dirty="0"/>
              <a:t>Cette épargne est détenue par les ménages sous des formes diverses plus ou moins liquides, plus ou moins sures</a:t>
            </a:r>
          </a:p>
        </p:txBody>
      </p:sp>
    </p:spTree>
    <p:extLst>
      <p:ext uri="{BB962C8B-B14F-4D97-AF65-F5344CB8AC3E}">
        <p14:creationId xmlns:p14="http://schemas.microsoft.com/office/powerpoint/2010/main" val="21363167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CF0C8E-D373-E8C5-D954-50BE63E2D6C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048E02E-1EE9-E1B8-CB9A-A4A1712917C3}"/>
              </a:ext>
            </a:extLst>
          </p:cNvPr>
          <p:cNvSpPr>
            <a:spLocks noGrp="1"/>
          </p:cNvSpPr>
          <p:nvPr>
            <p:ph sz="quarter" idx="13"/>
          </p:nvPr>
        </p:nvSpPr>
        <p:spPr/>
        <p:txBody>
          <a:bodyPr/>
          <a:lstStyle/>
          <a:p>
            <a:endParaRPr lang="fr-FR"/>
          </a:p>
        </p:txBody>
      </p:sp>
      <p:pic>
        <p:nvPicPr>
          <p:cNvPr id="7" name="Image 6">
            <a:extLst>
              <a:ext uri="{FF2B5EF4-FFF2-40B4-BE49-F238E27FC236}">
                <a16:creationId xmlns:a16="http://schemas.microsoft.com/office/drawing/2014/main" id="{91FA9C80-E587-7CA0-60F4-A536195918D0}"/>
              </a:ext>
            </a:extLst>
          </p:cNvPr>
          <p:cNvPicPr>
            <a:picLocks noChangeAspect="1"/>
          </p:cNvPicPr>
          <p:nvPr/>
        </p:nvPicPr>
        <p:blipFill>
          <a:blip r:embed="rId2"/>
          <a:stretch>
            <a:fillRect/>
          </a:stretch>
        </p:blipFill>
        <p:spPr>
          <a:xfrm>
            <a:off x="184912" y="320040"/>
            <a:ext cx="11822175" cy="6217920"/>
          </a:xfrm>
          <a:prstGeom prst="rect">
            <a:avLst/>
          </a:prstGeom>
        </p:spPr>
      </p:pic>
    </p:spTree>
    <p:extLst>
      <p:ext uri="{BB962C8B-B14F-4D97-AF65-F5344CB8AC3E}">
        <p14:creationId xmlns:p14="http://schemas.microsoft.com/office/powerpoint/2010/main" val="23288895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DE1E2-F144-38FB-7DC0-E597F3974C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293AEAB-CD4C-2017-2F27-3D564E538997}"/>
              </a:ext>
            </a:extLst>
          </p:cNvPr>
          <p:cNvSpPr>
            <a:spLocks noGrp="1"/>
          </p:cNvSpPr>
          <p:nvPr>
            <p:ph sz="quarter" idx="13"/>
          </p:nvPr>
        </p:nvSpPr>
        <p:spPr>
          <a:xfrm>
            <a:off x="539496" y="5765368"/>
            <a:ext cx="11458148" cy="772591"/>
          </a:xfrm>
        </p:spPr>
        <p:txBody>
          <a:bodyPr>
            <a:normAutofit/>
          </a:bodyPr>
          <a:lstStyle/>
          <a:p>
            <a:r>
              <a:rPr lang="fr-FR" dirty="0"/>
              <a:t>https://www.observationsociete.fr/travail/donnees-generales-travail/evolutiondutravail/</a:t>
            </a:r>
          </a:p>
        </p:txBody>
      </p:sp>
      <p:pic>
        <p:nvPicPr>
          <p:cNvPr id="5" name="Image 4">
            <a:extLst>
              <a:ext uri="{FF2B5EF4-FFF2-40B4-BE49-F238E27FC236}">
                <a16:creationId xmlns:a16="http://schemas.microsoft.com/office/drawing/2014/main" id="{BAAE62EE-92E7-3C9F-27D4-1FED56C050A7}"/>
              </a:ext>
            </a:extLst>
          </p:cNvPr>
          <p:cNvPicPr>
            <a:picLocks noChangeAspect="1"/>
          </p:cNvPicPr>
          <p:nvPr/>
        </p:nvPicPr>
        <p:blipFill>
          <a:blip r:embed="rId2"/>
          <a:stretch>
            <a:fillRect/>
          </a:stretch>
        </p:blipFill>
        <p:spPr>
          <a:xfrm>
            <a:off x="0" y="1"/>
            <a:ext cx="11997644" cy="5765367"/>
          </a:xfrm>
          <a:prstGeom prst="rect">
            <a:avLst/>
          </a:prstGeom>
        </p:spPr>
      </p:pic>
    </p:spTree>
    <p:extLst>
      <p:ext uri="{BB962C8B-B14F-4D97-AF65-F5344CB8AC3E}">
        <p14:creationId xmlns:p14="http://schemas.microsoft.com/office/powerpoint/2010/main" val="38323822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F1E1F-0B90-67BD-BA33-D18BB9EFAB5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7863673-A510-F76E-7C5F-836F69D30431}"/>
              </a:ext>
            </a:extLst>
          </p:cNvPr>
          <p:cNvSpPr>
            <a:spLocks noGrp="1"/>
          </p:cNvSpPr>
          <p:nvPr>
            <p:ph sz="quarter" idx="13"/>
          </p:nvPr>
        </p:nvSpPr>
        <p:spPr/>
        <p:txBody>
          <a:bodyPr/>
          <a:lstStyle/>
          <a:p>
            <a:endParaRPr lang="fr-FR"/>
          </a:p>
        </p:txBody>
      </p:sp>
      <p:pic>
        <p:nvPicPr>
          <p:cNvPr id="5" name="Image 4">
            <a:extLst>
              <a:ext uri="{FF2B5EF4-FFF2-40B4-BE49-F238E27FC236}">
                <a16:creationId xmlns:a16="http://schemas.microsoft.com/office/drawing/2014/main" id="{0BC08BD9-CEB3-3E4E-79AC-11C8FC69B3EE}"/>
              </a:ext>
            </a:extLst>
          </p:cNvPr>
          <p:cNvPicPr>
            <a:picLocks noChangeAspect="1"/>
          </p:cNvPicPr>
          <p:nvPr/>
        </p:nvPicPr>
        <p:blipFill>
          <a:blip r:embed="rId2"/>
          <a:stretch>
            <a:fillRect/>
          </a:stretch>
        </p:blipFill>
        <p:spPr>
          <a:xfrm>
            <a:off x="268540" y="5419524"/>
            <a:ext cx="11383964" cy="1438476"/>
          </a:xfrm>
          <a:prstGeom prst="rect">
            <a:avLst/>
          </a:prstGeom>
        </p:spPr>
      </p:pic>
      <p:pic>
        <p:nvPicPr>
          <p:cNvPr id="7" name="Image 6">
            <a:extLst>
              <a:ext uri="{FF2B5EF4-FFF2-40B4-BE49-F238E27FC236}">
                <a16:creationId xmlns:a16="http://schemas.microsoft.com/office/drawing/2014/main" id="{78B966FC-F4E8-3676-9CF9-E8824D3F2222}"/>
              </a:ext>
            </a:extLst>
          </p:cNvPr>
          <p:cNvPicPr>
            <a:picLocks noChangeAspect="1"/>
          </p:cNvPicPr>
          <p:nvPr/>
        </p:nvPicPr>
        <p:blipFill>
          <a:blip r:embed="rId3"/>
          <a:stretch>
            <a:fillRect/>
          </a:stretch>
        </p:blipFill>
        <p:spPr>
          <a:xfrm>
            <a:off x="24671" y="774915"/>
            <a:ext cx="11488753" cy="4546893"/>
          </a:xfrm>
          <a:prstGeom prst="rect">
            <a:avLst/>
          </a:prstGeom>
        </p:spPr>
      </p:pic>
    </p:spTree>
    <p:extLst>
      <p:ext uri="{BB962C8B-B14F-4D97-AF65-F5344CB8AC3E}">
        <p14:creationId xmlns:p14="http://schemas.microsoft.com/office/powerpoint/2010/main" val="33084292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98828-B9F6-C3A1-AACB-8D9467CDAECB}"/>
              </a:ext>
            </a:extLst>
          </p:cNvPr>
          <p:cNvSpPr>
            <a:spLocks noGrp="1"/>
          </p:cNvSpPr>
          <p:nvPr>
            <p:ph type="title"/>
          </p:nvPr>
        </p:nvSpPr>
        <p:spPr>
          <a:xfrm>
            <a:off x="539496" y="1063590"/>
            <a:ext cx="6876288" cy="640080"/>
          </a:xfrm>
        </p:spPr>
        <p:txBody>
          <a:bodyPr/>
          <a:lstStyle/>
          <a:p>
            <a:r>
              <a:rPr lang="fr-FR" dirty="0"/>
              <a:t>Import/export</a:t>
            </a:r>
          </a:p>
        </p:txBody>
      </p:sp>
      <p:sp>
        <p:nvSpPr>
          <p:cNvPr id="3" name="Espace réservé du contenu 2">
            <a:extLst>
              <a:ext uri="{FF2B5EF4-FFF2-40B4-BE49-F238E27FC236}">
                <a16:creationId xmlns:a16="http://schemas.microsoft.com/office/drawing/2014/main" id="{ECE4264D-5E28-58DE-EA87-C031E1ACE073}"/>
              </a:ext>
            </a:extLst>
          </p:cNvPr>
          <p:cNvSpPr>
            <a:spLocks noGrp="1"/>
          </p:cNvSpPr>
          <p:nvPr>
            <p:ph sz="quarter" idx="13"/>
          </p:nvPr>
        </p:nvSpPr>
        <p:spPr/>
        <p:txBody>
          <a:bodyPr/>
          <a:lstStyle/>
          <a:p>
            <a:endParaRPr lang="fr-FR"/>
          </a:p>
        </p:txBody>
      </p:sp>
      <p:pic>
        <p:nvPicPr>
          <p:cNvPr id="5" name="Image 4">
            <a:extLst>
              <a:ext uri="{FF2B5EF4-FFF2-40B4-BE49-F238E27FC236}">
                <a16:creationId xmlns:a16="http://schemas.microsoft.com/office/drawing/2014/main" id="{1A34C7E6-7773-6807-0FB7-BBC9D731F3DC}"/>
              </a:ext>
            </a:extLst>
          </p:cNvPr>
          <p:cNvPicPr>
            <a:picLocks noChangeAspect="1"/>
          </p:cNvPicPr>
          <p:nvPr/>
        </p:nvPicPr>
        <p:blipFill>
          <a:blip r:embed="rId2"/>
          <a:stretch>
            <a:fillRect/>
          </a:stretch>
        </p:blipFill>
        <p:spPr>
          <a:xfrm>
            <a:off x="192505" y="1989220"/>
            <a:ext cx="11806990" cy="4748463"/>
          </a:xfrm>
          <a:prstGeom prst="rect">
            <a:avLst/>
          </a:prstGeom>
        </p:spPr>
      </p:pic>
    </p:spTree>
    <p:extLst>
      <p:ext uri="{BB962C8B-B14F-4D97-AF65-F5344CB8AC3E}">
        <p14:creationId xmlns:p14="http://schemas.microsoft.com/office/powerpoint/2010/main" val="7371427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4235B-98C2-9DCA-8FF8-9ED473FD94A1}"/>
              </a:ext>
            </a:extLst>
          </p:cNvPr>
          <p:cNvSpPr>
            <a:spLocks noGrp="1"/>
          </p:cNvSpPr>
          <p:nvPr>
            <p:ph type="title"/>
          </p:nvPr>
        </p:nvSpPr>
        <p:spPr>
          <a:xfrm>
            <a:off x="521208" y="1536192"/>
            <a:ext cx="10126128" cy="640080"/>
          </a:xfrm>
        </p:spPr>
        <p:txBody>
          <a:bodyPr>
            <a:normAutofit/>
          </a:bodyPr>
          <a:lstStyle/>
          <a:p>
            <a:r>
              <a:rPr lang="fr-FR" dirty="0"/>
              <a:t>Les agrégats et la comptabilité nationale</a:t>
            </a:r>
          </a:p>
        </p:txBody>
      </p:sp>
      <p:sp>
        <p:nvSpPr>
          <p:cNvPr id="3" name="Espace réservé du contenu 2">
            <a:extLst>
              <a:ext uri="{FF2B5EF4-FFF2-40B4-BE49-F238E27FC236}">
                <a16:creationId xmlns:a16="http://schemas.microsoft.com/office/drawing/2014/main" id="{C5512644-BA9A-C224-8866-E152B34862C1}"/>
              </a:ext>
            </a:extLst>
          </p:cNvPr>
          <p:cNvSpPr>
            <a:spLocks noGrp="1"/>
          </p:cNvSpPr>
          <p:nvPr>
            <p:ph sz="quarter" idx="13"/>
          </p:nvPr>
        </p:nvSpPr>
        <p:spPr>
          <a:xfrm>
            <a:off x="263471" y="2343344"/>
            <a:ext cx="11685722" cy="4181442"/>
          </a:xfrm>
        </p:spPr>
        <p:txBody>
          <a:bodyPr>
            <a:normAutofit lnSpcReduction="10000"/>
          </a:bodyPr>
          <a:lstStyle/>
          <a:p>
            <a:r>
              <a:rPr lang="fr-FR" dirty="0"/>
              <a:t>Le PIB : produit intérieur brut n’est pas très net ! </a:t>
            </a:r>
          </a:p>
          <a:p>
            <a:r>
              <a:rPr lang="fr-FR" dirty="0"/>
              <a:t>Le PIB correspond à la sommes des Valeurs ajoutées brutes, plus les impôts moins les subventions :</a:t>
            </a:r>
          </a:p>
          <a:p>
            <a:r>
              <a:rPr lang="fr-FR" dirty="0"/>
              <a:t>PIB = ∑VAB +IP –SUBV </a:t>
            </a:r>
          </a:p>
          <a:p>
            <a:r>
              <a:rPr lang="fr-FR" dirty="0"/>
              <a:t>Il est établie en valeur, c’est-à-dire ne tenant pas compte des effets de la variation des prix. De plus, il ne tient pas compte des coûts liés à l’amortissement du capital. </a:t>
            </a:r>
          </a:p>
          <a:p>
            <a:endParaRPr lang="fr-FR" dirty="0"/>
          </a:p>
        </p:txBody>
      </p:sp>
    </p:spTree>
    <p:extLst>
      <p:ext uri="{BB962C8B-B14F-4D97-AF65-F5344CB8AC3E}">
        <p14:creationId xmlns:p14="http://schemas.microsoft.com/office/powerpoint/2010/main" val="41588525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15233-68F8-2588-AFE2-D0376A0193B3}"/>
              </a:ext>
            </a:extLst>
          </p:cNvPr>
          <p:cNvSpPr>
            <a:spLocks noGrp="1"/>
          </p:cNvSpPr>
          <p:nvPr>
            <p:ph type="title"/>
          </p:nvPr>
        </p:nvSpPr>
        <p:spPr>
          <a:xfrm>
            <a:off x="521207" y="1536192"/>
            <a:ext cx="9599185" cy="640080"/>
          </a:xfrm>
        </p:spPr>
        <p:txBody>
          <a:bodyPr>
            <a:normAutofit/>
          </a:bodyPr>
          <a:lstStyle/>
          <a:p>
            <a:r>
              <a:rPr lang="fr-FR" dirty="0"/>
              <a:t>Le PIB nominal, et en volume </a:t>
            </a:r>
          </a:p>
        </p:txBody>
      </p:sp>
      <p:sp>
        <p:nvSpPr>
          <p:cNvPr id="3" name="Espace réservé du contenu 2">
            <a:extLst>
              <a:ext uri="{FF2B5EF4-FFF2-40B4-BE49-F238E27FC236}">
                <a16:creationId xmlns:a16="http://schemas.microsoft.com/office/drawing/2014/main" id="{0B9FBE32-A8D5-98B3-9C3E-6A4588A80851}"/>
              </a:ext>
            </a:extLst>
          </p:cNvPr>
          <p:cNvSpPr>
            <a:spLocks noGrp="1"/>
          </p:cNvSpPr>
          <p:nvPr>
            <p:ph sz="quarter" idx="13"/>
          </p:nvPr>
        </p:nvSpPr>
        <p:spPr>
          <a:xfrm>
            <a:off x="361507" y="2456121"/>
            <a:ext cx="11727712" cy="4263656"/>
          </a:xfrm>
        </p:spPr>
        <p:txBody>
          <a:bodyPr>
            <a:normAutofit fontScale="70000" lnSpcReduction="20000"/>
          </a:bodyPr>
          <a:lstStyle/>
          <a:p>
            <a:r>
              <a:rPr lang="fr-FR" dirty="0"/>
              <a:t>Le PIB nominal est évalué aux prix de marché, d’acquisition, TTC. Pour mesurer l’évolution du PIB, la mesure du PIB nominale ne suffit pas car les prix des biens et des services peuvent varier sans que cela ne correspond à une modification de leur qualité ou de leur quantité.  </a:t>
            </a:r>
          </a:p>
          <a:p>
            <a:r>
              <a:rPr lang="fr-FR" dirty="0"/>
              <a:t>Pour mesurer un volume du PIB, il faut retirer les effets liés à ces variations de prix.</a:t>
            </a:r>
          </a:p>
          <a:p>
            <a:r>
              <a:rPr lang="fr-FR" dirty="0"/>
              <a:t>Si l’ensemble des biens composant le PIB étaient simples, la séparation entre les effets de volume et de prix serait facile a identifier. </a:t>
            </a:r>
          </a:p>
          <a:p>
            <a:r>
              <a:rPr lang="fr-FR" dirty="0"/>
              <a:t>Par exemple si l’aluminium valait 2000 euros la tonne en 2023, il vaut désormais 2200 euro en 2024.</a:t>
            </a:r>
          </a:p>
          <a:p>
            <a:r>
              <a:rPr lang="fr-FR" dirty="0"/>
              <a:t>Il a été produit pour une valeur de 2 Millions d€ en 2024, ce qui signifie que le volume est de 2 000 000 /2200= 909 tonnes d’aluminium. Si 850 tonnes avaient été produites en 2023, la croissance en volume aurait été de presque 7 %  </a:t>
            </a:r>
          </a:p>
        </p:txBody>
      </p:sp>
    </p:spTree>
    <p:extLst>
      <p:ext uri="{BB962C8B-B14F-4D97-AF65-F5344CB8AC3E}">
        <p14:creationId xmlns:p14="http://schemas.microsoft.com/office/powerpoint/2010/main" val="187403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29C15F-C04A-3469-5D1F-567CF20F79CE}"/>
              </a:ext>
            </a:extLst>
          </p:cNvPr>
          <p:cNvSpPr>
            <a:spLocks noGrp="1"/>
          </p:cNvSpPr>
          <p:nvPr>
            <p:ph type="title"/>
          </p:nvPr>
        </p:nvSpPr>
        <p:spPr>
          <a:xfrm>
            <a:off x="521208" y="514350"/>
            <a:ext cx="11670792" cy="1661922"/>
          </a:xfrm>
        </p:spPr>
        <p:txBody>
          <a:bodyPr>
            <a:normAutofit/>
          </a:bodyPr>
          <a:lstStyle/>
          <a:p>
            <a:r>
              <a:rPr lang="fr-FR" dirty="0"/>
              <a:t>Exemple calcul du PIB : </a:t>
            </a:r>
            <a:br>
              <a:rPr lang="fr-FR" dirty="0"/>
            </a:br>
            <a:r>
              <a:rPr lang="fr-FR" dirty="0"/>
              <a:t>Soit une économie composée de 2 biens  : Vin et fromage  </a:t>
            </a:r>
          </a:p>
        </p:txBody>
      </p:sp>
      <p:sp>
        <p:nvSpPr>
          <p:cNvPr id="3" name="Espace réservé du contenu 2">
            <a:extLst>
              <a:ext uri="{FF2B5EF4-FFF2-40B4-BE49-F238E27FC236}">
                <a16:creationId xmlns:a16="http://schemas.microsoft.com/office/drawing/2014/main" id="{56F4C22B-EC42-0DAD-130B-F6218972195D}"/>
              </a:ext>
            </a:extLst>
          </p:cNvPr>
          <p:cNvSpPr>
            <a:spLocks noGrp="1"/>
          </p:cNvSpPr>
          <p:nvPr>
            <p:ph sz="quarter" idx="13"/>
          </p:nvPr>
        </p:nvSpPr>
        <p:spPr>
          <a:xfrm>
            <a:off x="422148" y="2594610"/>
            <a:ext cx="11347704" cy="3977640"/>
          </a:xfrm>
        </p:spPr>
        <p:txBody>
          <a:bodyPr>
            <a:normAutofit/>
          </a:bodyPr>
          <a:lstStyle/>
          <a:p>
            <a:endParaRPr lang="fr-FR" dirty="0"/>
          </a:p>
          <a:p>
            <a:endParaRPr lang="fr-FR" dirty="0"/>
          </a:p>
          <a:p>
            <a:endParaRPr lang="fr-FR" dirty="0"/>
          </a:p>
          <a:p>
            <a:endParaRPr lang="fr-FR" dirty="0"/>
          </a:p>
        </p:txBody>
      </p:sp>
      <p:graphicFrame>
        <p:nvGraphicFramePr>
          <p:cNvPr id="4" name="Tableau 3">
            <a:extLst>
              <a:ext uri="{FF2B5EF4-FFF2-40B4-BE49-F238E27FC236}">
                <a16:creationId xmlns:a16="http://schemas.microsoft.com/office/drawing/2014/main" id="{CCF8EC40-DB1D-8E04-5D70-C33082E2E1A1}"/>
              </a:ext>
            </a:extLst>
          </p:cNvPr>
          <p:cNvGraphicFramePr>
            <a:graphicFrameLocks noGrp="1"/>
          </p:cNvGraphicFramePr>
          <p:nvPr>
            <p:extLst>
              <p:ext uri="{D42A27DB-BD31-4B8C-83A1-F6EECF244321}">
                <p14:modId xmlns:p14="http://schemas.microsoft.com/office/powerpoint/2010/main" val="1666812800"/>
              </p:ext>
            </p:extLst>
          </p:nvPr>
        </p:nvGraphicFramePr>
        <p:xfrm>
          <a:off x="521208" y="2388870"/>
          <a:ext cx="11160252" cy="4091944"/>
        </p:xfrm>
        <a:graphic>
          <a:graphicData uri="http://schemas.openxmlformats.org/drawingml/2006/table">
            <a:tbl>
              <a:tblPr firstRow="1" bandRow="1">
                <a:tableStyleId>{5C22544A-7EE6-4342-B048-85BDC9FD1C3A}</a:tableStyleId>
              </a:tblPr>
              <a:tblGrid>
                <a:gridCol w="1863177">
                  <a:extLst>
                    <a:ext uri="{9D8B030D-6E8A-4147-A177-3AD203B41FA5}">
                      <a16:colId xmlns:a16="http://schemas.microsoft.com/office/drawing/2014/main" val="1293027276"/>
                    </a:ext>
                  </a:extLst>
                </a:gridCol>
                <a:gridCol w="1856907">
                  <a:extLst>
                    <a:ext uri="{9D8B030D-6E8A-4147-A177-3AD203B41FA5}">
                      <a16:colId xmlns:a16="http://schemas.microsoft.com/office/drawing/2014/main" val="1507124104"/>
                    </a:ext>
                  </a:extLst>
                </a:gridCol>
                <a:gridCol w="1860042">
                  <a:extLst>
                    <a:ext uri="{9D8B030D-6E8A-4147-A177-3AD203B41FA5}">
                      <a16:colId xmlns:a16="http://schemas.microsoft.com/office/drawing/2014/main" val="1605218138"/>
                    </a:ext>
                  </a:extLst>
                </a:gridCol>
                <a:gridCol w="1860042">
                  <a:extLst>
                    <a:ext uri="{9D8B030D-6E8A-4147-A177-3AD203B41FA5}">
                      <a16:colId xmlns:a16="http://schemas.microsoft.com/office/drawing/2014/main" val="3274985519"/>
                    </a:ext>
                  </a:extLst>
                </a:gridCol>
                <a:gridCol w="1860042">
                  <a:extLst>
                    <a:ext uri="{9D8B030D-6E8A-4147-A177-3AD203B41FA5}">
                      <a16:colId xmlns:a16="http://schemas.microsoft.com/office/drawing/2014/main" val="4029899143"/>
                    </a:ext>
                  </a:extLst>
                </a:gridCol>
                <a:gridCol w="1860042">
                  <a:extLst>
                    <a:ext uri="{9D8B030D-6E8A-4147-A177-3AD203B41FA5}">
                      <a16:colId xmlns:a16="http://schemas.microsoft.com/office/drawing/2014/main" val="596267223"/>
                    </a:ext>
                  </a:extLst>
                </a:gridCol>
              </a:tblGrid>
              <a:tr h="511493">
                <a:tc>
                  <a:txBody>
                    <a:bodyPr/>
                    <a:lstStyle/>
                    <a:p>
                      <a:endParaRPr lang="fr-FR" b="1" dirty="0"/>
                    </a:p>
                  </a:txBody>
                  <a:tcPr/>
                </a:tc>
                <a:tc>
                  <a:txBody>
                    <a:bodyPr/>
                    <a:lstStyle/>
                    <a:p>
                      <a:endParaRPr lang="fr-FR" b="1" dirty="0"/>
                    </a:p>
                  </a:txBody>
                  <a:tcPr/>
                </a:tc>
                <a:tc>
                  <a:txBody>
                    <a:bodyPr/>
                    <a:lstStyle/>
                    <a:p>
                      <a:pPr algn="ctr"/>
                      <a:r>
                        <a:rPr lang="fr-FR" b="1" dirty="0"/>
                        <a:t>T1</a:t>
                      </a:r>
                    </a:p>
                  </a:txBody>
                  <a:tcPr/>
                </a:tc>
                <a:tc>
                  <a:txBody>
                    <a:bodyPr/>
                    <a:lstStyle/>
                    <a:p>
                      <a:pPr algn="ctr"/>
                      <a:r>
                        <a:rPr lang="fr-FR" b="1" dirty="0"/>
                        <a:t>T2</a:t>
                      </a:r>
                    </a:p>
                  </a:txBody>
                  <a:tcPr/>
                </a:tc>
                <a:tc>
                  <a:txBody>
                    <a:bodyPr/>
                    <a:lstStyle/>
                    <a:p>
                      <a:pPr algn="ctr"/>
                      <a:r>
                        <a:rPr lang="fr-FR" b="1" dirty="0"/>
                        <a:t>T3</a:t>
                      </a:r>
                    </a:p>
                  </a:txBody>
                  <a:tcPr/>
                </a:tc>
                <a:tc>
                  <a:txBody>
                    <a:bodyPr/>
                    <a:lstStyle/>
                    <a:p>
                      <a:pPr algn="ctr"/>
                      <a:r>
                        <a:rPr lang="fr-FR" b="1" dirty="0"/>
                        <a:t>T4</a:t>
                      </a:r>
                    </a:p>
                  </a:txBody>
                  <a:tcPr/>
                </a:tc>
                <a:extLst>
                  <a:ext uri="{0D108BD9-81ED-4DB2-BD59-A6C34878D82A}">
                    <a16:rowId xmlns:a16="http://schemas.microsoft.com/office/drawing/2014/main" val="3845979257"/>
                  </a:ext>
                </a:extLst>
              </a:tr>
              <a:tr h="511493">
                <a:tc rowSpan="3">
                  <a:txBody>
                    <a:bodyPr/>
                    <a:lstStyle/>
                    <a:p>
                      <a:pPr algn="ctr"/>
                      <a:endParaRPr lang="fr-FR" b="1" dirty="0"/>
                    </a:p>
                    <a:p>
                      <a:pPr algn="ctr"/>
                      <a:r>
                        <a:rPr lang="fr-FR" b="1" dirty="0"/>
                        <a:t>Fromage</a:t>
                      </a:r>
                    </a:p>
                    <a:p>
                      <a:pPr algn="ctr"/>
                      <a:r>
                        <a:rPr lang="fr-FR" b="1" dirty="0"/>
                        <a:t>kilos</a:t>
                      </a:r>
                    </a:p>
                  </a:txBody>
                  <a:tcPr/>
                </a:tc>
                <a:tc>
                  <a:txBody>
                    <a:bodyPr/>
                    <a:lstStyle/>
                    <a:p>
                      <a:r>
                        <a:rPr lang="fr-FR" b="1" dirty="0"/>
                        <a:t>Quantité</a:t>
                      </a:r>
                    </a:p>
                  </a:txBody>
                  <a:tcPr/>
                </a:tc>
                <a:tc>
                  <a:txBody>
                    <a:bodyPr/>
                    <a:lstStyle/>
                    <a:p>
                      <a:pPr algn="ctr"/>
                      <a:r>
                        <a:rPr lang="fr-FR" b="1" dirty="0"/>
                        <a:t>96</a:t>
                      </a:r>
                    </a:p>
                  </a:txBody>
                  <a:tcPr/>
                </a:tc>
                <a:tc>
                  <a:txBody>
                    <a:bodyPr/>
                    <a:lstStyle/>
                    <a:p>
                      <a:pPr algn="ctr"/>
                      <a:r>
                        <a:rPr lang="fr-FR" b="1" dirty="0"/>
                        <a:t>104</a:t>
                      </a:r>
                    </a:p>
                  </a:txBody>
                  <a:tcPr/>
                </a:tc>
                <a:tc>
                  <a:txBody>
                    <a:bodyPr/>
                    <a:lstStyle/>
                    <a:p>
                      <a:pPr algn="ctr"/>
                      <a:r>
                        <a:rPr lang="fr-FR" b="1" dirty="0"/>
                        <a:t>115</a:t>
                      </a:r>
                    </a:p>
                  </a:txBody>
                  <a:tcPr/>
                </a:tc>
                <a:tc>
                  <a:txBody>
                    <a:bodyPr/>
                    <a:lstStyle/>
                    <a:p>
                      <a:pPr algn="ctr"/>
                      <a:r>
                        <a:rPr lang="fr-FR" b="1" dirty="0"/>
                        <a:t>110</a:t>
                      </a:r>
                    </a:p>
                  </a:txBody>
                  <a:tcPr/>
                </a:tc>
                <a:extLst>
                  <a:ext uri="{0D108BD9-81ED-4DB2-BD59-A6C34878D82A}">
                    <a16:rowId xmlns:a16="http://schemas.microsoft.com/office/drawing/2014/main" val="2006020457"/>
                  </a:ext>
                </a:extLst>
              </a:tr>
              <a:tr h="511493">
                <a:tc vMerge="1">
                  <a:txBody>
                    <a:bodyPr/>
                    <a:lstStyle/>
                    <a:p>
                      <a:endParaRPr lang="fr-FR" dirty="0"/>
                    </a:p>
                  </a:txBody>
                  <a:tcPr/>
                </a:tc>
                <a:tc>
                  <a:txBody>
                    <a:bodyPr/>
                    <a:lstStyle/>
                    <a:p>
                      <a:r>
                        <a:rPr lang="fr-FR" b="1" dirty="0"/>
                        <a:t>Prix </a:t>
                      </a:r>
                    </a:p>
                  </a:txBody>
                  <a:tcPr/>
                </a:tc>
                <a:tc>
                  <a:txBody>
                    <a:bodyPr/>
                    <a:lstStyle/>
                    <a:p>
                      <a:pPr algn="ctr"/>
                      <a:r>
                        <a:rPr lang="fr-FR" b="1" dirty="0"/>
                        <a:t>17</a:t>
                      </a:r>
                    </a:p>
                  </a:txBody>
                  <a:tcPr/>
                </a:tc>
                <a:tc>
                  <a:txBody>
                    <a:bodyPr/>
                    <a:lstStyle/>
                    <a:p>
                      <a:pPr algn="ctr"/>
                      <a:r>
                        <a:rPr lang="fr-FR" b="1" dirty="0"/>
                        <a:t>19</a:t>
                      </a:r>
                    </a:p>
                  </a:txBody>
                  <a:tcPr/>
                </a:tc>
                <a:tc>
                  <a:txBody>
                    <a:bodyPr/>
                    <a:lstStyle/>
                    <a:p>
                      <a:pPr algn="ctr"/>
                      <a:r>
                        <a:rPr lang="fr-FR" b="1" dirty="0"/>
                        <a:t>20</a:t>
                      </a:r>
                    </a:p>
                  </a:txBody>
                  <a:tcPr/>
                </a:tc>
                <a:tc>
                  <a:txBody>
                    <a:bodyPr/>
                    <a:lstStyle/>
                    <a:p>
                      <a:pPr algn="ctr"/>
                      <a:r>
                        <a:rPr lang="fr-FR" b="1" dirty="0"/>
                        <a:t>22</a:t>
                      </a:r>
                    </a:p>
                  </a:txBody>
                  <a:tcPr/>
                </a:tc>
                <a:extLst>
                  <a:ext uri="{0D108BD9-81ED-4DB2-BD59-A6C34878D82A}">
                    <a16:rowId xmlns:a16="http://schemas.microsoft.com/office/drawing/2014/main" val="938976323"/>
                  </a:ext>
                </a:extLst>
              </a:tr>
              <a:tr h="511493">
                <a:tc vMerge="1">
                  <a:txBody>
                    <a:bodyPr/>
                    <a:lstStyle/>
                    <a:p>
                      <a:endParaRPr lang="fr-FR" dirty="0"/>
                    </a:p>
                  </a:txBody>
                  <a:tcPr/>
                </a:tc>
                <a:tc>
                  <a:txBody>
                    <a:bodyPr/>
                    <a:lstStyle/>
                    <a:p>
                      <a:r>
                        <a:rPr lang="fr-FR" b="1" dirty="0"/>
                        <a:t>valeur</a:t>
                      </a:r>
                    </a:p>
                  </a:txBody>
                  <a:tcPr/>
                </a:tc>
                <a:tc>
                  <a:txBody>
                    <a:bodyPr/>
                    <a:lstStyle/>
                    <a:p>
                      <a:pPr algn="ctr"/>
                      <a:r>
                        <a:rPr lang="fr-FR" b="1" dirty="0"/>
                        <a:t>1632</a:t>
                      </a:r>
                    </a:p>
                  </a:txBody>
                  <a:tcPr/>
                </a:tc>
                <a:tc>
                  <a:txBody>
                    <a:bodyPr/>
                    <a:lstStyle/>
                    <a:p>
                      <a:pPr algn="ctr"/>
                      <a:r>
                        <a:rPr lang="fr-FR" b="1" dirty="0"/>
                        <a:t>1976</a:t>
                      </a:r>
                    </a:p>
                  </a:txBody>
                  <a:tcPr/>
                </a:tc>
                <a:tc>
                  <a:txBody>
                    <a:bodyPr/>
                    <a:lstStyle/>
                    <a:p>
                      <a:pPr algn="ctr"/>
                      <a:r>
                        <a:rPr lang="fr-FR" b="1" dirty="0"/>
                        <a:t>2300</a:t>
                      </a:r>
                    </a:p>
                  </a:txBody>
                  <a:tcPr/>
                </a:tc>
                <a:tc>
                  <a:txBody>
                    <a:bodyPr/>
                    <a:lstStyle/>
                    <a:p>
                      <a:pPr algn="ctr"/>
                      <a:r>
                        <a:rPr lang="fr-FR" b="1" dirty="0"/>
                        <a:t>2420</a:t>
                      </a:r>
                    </a:p>
                  </a:txBody>
                  <a:tcPr/>
                </a:tc>
                <a:extLst>
                  <a:ext uri="{0D108BD9-81ED-4DB2-BD59-A6C34878D82A}">
                    <a16:rowId xmlns:a16="http://schemas.microsoft.com/office/drawing/2014/main" val="1920938447"/>
                  </a:ext>
                </a:extLst>
              </a:tr>
              <a:tr h="511493">
                <a:tc rowSpan="3">
                  <a:txBody>
                    <a:bodyPr/>
                    <a:lstStyle/>
                    <a:p>
                      <a:r>
                        <a:rPr lang="fr-FR" b="1" dirty="0"/>
                        <a:t>Vin</a:t>
                      </a:r>
                    </a:p>
                    <a:p>
                      <a:r>
                        <a:rPr lang="fr-FR" b="1" dirty="0"/>
                        <a:t>litres</a:t>
                      </a:r>
                    </a:p>
                  </a:txBody>
                  <a:tcPr/>
                </a:tc>
                <a:tc>
                  <a:txBody>
                    <a:bodyPr/>
                    <a:lstStyle/>
                    <a:p>
                      <a:r>
                        <a:rPr lang="fr-FR" b="1" dirty="0"/>
                        <a:t>Quantité</a:t>
                      </a:r>
                    </a:p>
                  </a:txBody>
                  <a:tcPr/>
                </a:tc>
                <a:tc>
                  <a:txBody>
                    <a:bodyPr/>
                    <a:lstStyle/>
                    <a:p>
                      <a:pPr algn="ctr"/>
                      <a:r>
                        <a:rPr lang="fr-FR" b="1" dirty="0"/>
                        <a:t>13</a:t>
                      </a:r>
                    </a:p>
                  </a:txBody>
                  <a:tcPr/>
                </a:tc>
                <a:tc>
                  <a:txBody>
                    <a:bodyPr/>
                    <a:lstStyle/>
                    <a:p>
                      <a:pPr algn="ctr"/>
                      <a:r>
                        <a:rPr lang="fr-FR" b="1" dirty="0"/>
                        <a:t>11</a:t>
                      </a:r>
                    </a:p>
                  </a:txBody>
                  <a:tcPr/>
                </a:tc>
                <a:tc>
                  <a:txBody>
                    <a:bodyPr/>
                    <a:lstStyle/>
                    <a:p>
                      <a:pPr algn="ctr"/>
                      <a:r>
                        <a:rPr lang="fr-FR" b="1" dirty="0"/>
                        <a:t>10</a:t>
                      </a:r>
                    </a:p>
                  </a:txBody>
                  <a:tcPr/>
                </a:tc>
                <a:tc>
                  <a:txBody>
                    <a:bodyPr/>
                    <a:lstStyle/>
                    <a:p>
                      <a:pPr algn="ctr"/>
                      <a:r>
                        <a:rPr lang="fr-FR" b="1" dirty="0"/>
                        <a:t>9</a:t>
                      </a:r>
                    </a:p>
                  </a:txBody>
                  <a:tcPr/>
                </a:tc>
                <a:extLst>
                  <a:ext uri="{0D108BD9-81ED-4DB2-BD59-A6C34878D82A}">
                    <a16:rowId xmlns:a16="http://schemas.microsoft.com/office/drawing/2014/main" val="3938962045"/>
                  </a:ext>
                </a:extLst>
              </a:tr>
              <a:tr h="511493">
                <a:tc vMerge="1">
                  <a:txBody>
                    <a:bodyPr/>
                    <a:lstStyle/>
                    <a:p>
                      <a:endParaRPr lang="fr-FR" dirty="0"/>
                    </a:p>
                  </a:txBody>
                  <a:tcPr/>
                </a:tc>
                <a:tc>
                  <a:txBody>
                    <a:bodyPr/>
                    <a:lstStyle/>
                    <a:p>
                      <a:r>
                        <a:rPr lang="fr-FR" b="1" dirty="0"/>
                        <a:t>Prix </a:t>
                      </a:r>
                    </a:p>
                  </a:txBody>
                  <a:tcPr/>
                </a:tc>
                <a:tc>
                  <a:txBody>
                    <a:bodyPr/>
                    <a:lstStyle/>
                    <a:p>
                      <a:pPr algn="ctr"/>
                      <a:r>
                        <a:rPr lang="fr-FR" b="1" dirty="0"/>
                        <a:t>20</a:t>
                      </a:r>
                    </a:p>
                  </a:txBody>
                  <a:tcPr/>
                </a:tc>
                <a:tc>
                  <a:txBody>
                    <a:bodyPr/>
                    <a:lstStyle/>
                    <a:p>
                      <a:pPr algn="ctr"/>
                      <a:r>
                        <a:rPr lang="fr-FR" b="1" dirty="0"/>
                        <a:t>21</a:t>
                      </a:r>
                    </a:p>
                  </a:txBody>
                  <a:tcPr/>
                </a:tc>
                <a:tc>
                  <a:txBody>
                    <a:bodyPr/>
                    <a:lstStyle/>
                    <a:p>
                      <a:pPr algn="ctr"/>
                      <a:r>
                        <a:rPr lang="fr-FR" b="1" dirty="0"/>
                        <a:t>22</a:t>
                      </a:r>
                    </a:p>
                  </a:txBody>
                  <a:tcPr/>
                </a:tc>
                <a:tc>
                  <a:txBody>
                    <a:bodyPr/>
                    <a:lstStyle/>
                    <a:p>
                      <a:pPr algn="ctr"/>
                      <a:r>
                        <a:rPr lang="fr-FR" b="1" dirty="0"/>
                        <a:t>24</a:t>
                      </a:r>
                    </a:p>
                  </a:txBody>
                  <a:tcPr/>
                </a:tc>
                <a:extLst>
                  <a:ext uri="{0D108BD9-81ED-4DB2-BD59-A6C34878D82A}">
                    <a16:rowId xmlns:a16="http://schemas.microsoft.com/office/drawing/2014/main" val="32022372"/>
                  </a:ext>
                </a:extLst>
              </a:tr>
              <a:tr h="511493">
                <a:tc vMerge="1">
                  <a:txBody>
                    <a:bodyPr/>
                    <a:lstStyle/>
                    <a:p>
                      <a:endParaRPr lang="fr-FR" dirty="0"/>
                    </a:p>
                  </a:txBody>
                  <a:tcPr/>
                </a:tc>
                <a:tc>
                  <a:txBody>
                    <a:bodyPr/>
                    <a:lstStyle/>
                    <a:p>
                      <a:r>
                        <a:rPr lang="fr-FR" b="1" dirty="0"/>
                        <a:t>valeur</a:t>
                      </a:r>
                    </a:p>
                  </a:txBody>
                  <a:tcPr/>
                </a:tc>
                <a:tc>
                  <a:txBody>
                    <a:bodyPr/>
                    <a:lstStyle/>
                    <a:p>
                      <a:pPr algn="ctr"/>
                      <a:r>
                        <a:rPr lang="fr-FR" b="1" dirty="0"/>
                        <a:t>260</a:t>
                      </a:r>
                    </a:p>
                  </a:txBody>
                  <a:tcPr/>
                </a:tc>
                <a:tc>
                  <a:txBody>
                    <a:bodyPr/>
                    <a:lstStyle/>
                    <a:p>
                      <a:pPr algn="ctr"/>
                      <a:r>
                        <a:rPr lang="fr-FR" b="1" dirty="0"/>
                        <a:t>231</a:t>
                      </a:r>
                    </a:p>
                  </a:txBody>
                  <a:tcPr/>
                </a:tc>
                <a:tc>
                  <a:txBody>
                    <a:bodyPr/>
                    <a:lstStyle/>
                    <a:p>
                      <a:pPr algn="ctr"/>
                      <a:r>
                        <a:rPr lang="fr-FR" b="1" dirty="0"/>
                        <a:t>220</a:t>
                      </a:r>
                    </a:p>
                  </a:txBody>
                  <a:tcPr/>
                </a:tc>
                <a:tc>
                  <a:txBody>
                    <a:bodyPr/>
                    <a:lstStyle/>
                    <a:p>
                      <a:pPr algn="ctr"/>
                      <a:r>
                        <a:rPr lang="fr-FR" b="1" dirty="0"/>
                        <a:t>216</a:t>
                      </a:r>
                    </a:p>
                  </a:txBody>
                  <a:tcPr/>
                </a:tc>
                <a:extLst>
                  <a:ext uri="{0D108BD9-81ED-4DB2-BD59-A6C34878D82A}">
                    <a16:rowId xmlns:a16="http://schemas.microsoft.com/office/drawing/2014/main" val="1434553712"/>
                  </a:ext>
                </a:extLst>
              </a:tr>
              <a:tr h="511493">
                <a:tc>
                  <a:txBody>
                    <a:bodyPr/>
                    <a:lstStyle/>
                    <a:p>
                      <a:endParaRPr lang="fr-FR" b="1" dirty="0"/>
                    </a:p>
                  </a:txBody>
                  <a:tcPr>
                    <a:solidFill>
                      <a:srgbClr val="06030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bg1"/>
                          </a:solidFill>
                        </a:rPr>
                        <a:t>PIB Total</a:t>
                      </a:r>
                    </a:p>
                  </a:txBody>
                  <a:tcPr>
                    <a:solidFill>
                      <a:srgbClr val="060309"/>
                    </a:solidFill>
                  </a:tcPr>
                </a:tc>
                <a:tc>
                  <a:txBody>
                    <a:bodyPr/>
                    <a:lstStyle/>
                    <a:p>
                      <a:pPr algn="ctr"/>
                      <a:r>
                        <a:rPr lang="fr-FR" b="1" dirty="0">
                          <a:solidFill>
                            <a:schemeClr val="bg1"/>
                          </a:solidFill>
                        </a:rPr>
                        <a:t>1892</a:t>
                      </a:r>
                    </a:p>
                  </a:txBody>
                  <a:tcPr>
                    <a:solidFill>
                      <a:srgbClr val="060309"/>
                    </a:solidFill>
                  </a:tcPr>
                </a:tc>
                <a:tc>
                  <a:txBody>
                    <a:bodyPr/>
                    <a:lstStyle/>
                    <a:p>
                      <a:pPr algn="ctr"/>
                      <a:r>
                        <a:rPr lang="fr-FR" b="1" dirty="0">
                          <a:solidFill>
                            <a:schemeClr val="bg1"/>
                          </a:solidFill>
                        </a:rPr>
                        <a:t>2207</a:t>
                      </a:r>
                    </a:p>
                  </a:txBody>
                  <a:tcPr>
                    <a:solidFill>
                      <a:srgbClr val="060309"/>
                    </a:solidFill>
                  </a:tcPr>
                </a:tc>
                <a:tc>
                  <a:txBody>
                    <a:bodyPr/>
                    <a:lstStyle/>
                    <a:p>
                      <a:pPr algn="ctr"/>
                      <a:r>
                        <a:rPr lang="fr-FR" b="1" dirty="0">
                          <a:solidFill>
                            <a:schemeClr val="bg1"/>
                          </a:solidFill>
                        </a:rPr>
                        <a:t>2520</a:t>
                      </a:r>
                    </a:p>
                  </a:txBody>
                  <a:tcPr>
                    <a:solidFill>
                      <a:srgbClr val="060309"/>
                    </a:solidFill>
                  </a:tcPr>
                </a:tc>
                <a:tc>
                  <a:txBody>
                    <a:bodyPr/>
                    <a:lstStyle/>
                    <a:p>
                      <a:pPr algn="ctr"/>
                      <a:r>
                        <a:rPr lang="fr-FR" b="1" dirty="0">
                          <a:solidFill>
                            <a:schemeClr val="bg1"/>
                          </a:solidFill>
                        </a:rPr>
                        <a:t>2636</a:t>
                      </a:r>
                    </a:p>
                  </a:txBody>
                  <a:tcPr>
                    <a:solidFill>
                      <a:srgbClr val="060309"/>
                    </a:solidFill>
                  </a:tcPr>
                </a:tc>
                <a:extLst>
                  <a:ext uri="{0D108BD9-81ED-4DB2-BD59-A6C34878D82A}">
                    <a16:rowId xmlns:a16="http://schemas.microsoft.com/office/drawing/2014/main" val="106930006"/>
                  </a:ext>
                </a:extLst>
              </a:tr>
            </a:tbl>
          </a:graphicData>
        </a:graphic>
      </p:graphicFrame>
    </p:spTree>
    <p:extLst>
      <p:ext uri="{BB962C8B-B14F-4D97-AF65-F5344CB8AC3E}">
        <p14:creationId xmlns:p14="http://schemas.microsoft.com/office/powerpoint/2010/main" val="41250950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FF737C-651B-7D72-0817-74827FA0A963}"/>
              </a:ext>
            </a:extLst>
          </p:cNvPr>
          <p:cNvSpPr>
            <a:spLocks noGrp="1"/>
          </p:cNvSpPr>
          <p:nvPr>
            <p:ph type="title"/>
          </p:nvPr>
        </p:nvSpPr>
        <p:spPr/>
        <p:txBody>
          <a:bodyPr>
            <a:normAutofit/>
          </a:bodyPr>
          <a:lstStyle/>
          <a:p>
            <a:r>
              <a:rPr lang="fr-FR" dirty="0"/>
              <a:t>La variation du PIB</a:t>
            </a:r>
          </a:p>
        </p:txBody>
      </p:sp>
      <p:pic>
        <p:nvPicPr>
          <p:cNvPr id="5" name="Espace réservé du contenu 4">
            <a:extLst>
              <a:ext uri="{FF2B5EF4-FFF2-40B4-BE49-F238E27FC236}">
                <a16:creationId xmlns:a16="http://schemas.microsoft.com/office/drawing/2014/main" id="{22CAEB96-6166-A0CF-D475-41D49C5B320D}"/>
              </a:ext>
            </a:extLst>
          </p:cNvPr>
          <p:cNvPicPr>
            <a:picLocks noGrp="1" noChangeAspect="1"/>
          </p:cNvPicPr>
          <p:nvPr>
            <p:ph sz="quarter" idx="13"/>
          </p:nvPr>
        </p:nvPicPr>
        <p:blipFill>
          <a:blip r:embed="rId3"/>
          <a:stretch>
            <a:fillRect/>
          </a:stretch>
        </p:blipFill>
        <p:spPr>
          <a:xfrm>
            <a:off x="5956300" y="3454608"/>
            <a:ext cx="3429479" cy="1209844"/>
          </a:xfrm>
        </p:spPr>
      </p:pic>
      <p:sp>
        <p:nvSpPr>
          <p:cNvPr id="6" name="ZoneTexte 5">
            <a:extLst>
              <a:ext uri="{FF2B5EF4-FFF2-40B4-BE49-F238E27FC236}">
                <a16:creationId xmlns:a16="http://schemas.microsoft.com/office/drawing/2014/main" id="{E8833C4C-CE8F-76DA-C788-0462235BC4A0}"/>
              </a:ext>
            </a:extLst>
          </p:cNvPr>
          <p:cNvSpPr txBox="1"/>
          <p:nvPr/>
        </p:nvSpPr>
        <p:spPr>
          <a:xfrm>
            <a:off x="317500" y="2387600"/>
            <a:ext cx="8077200" cy="646331"/>
          </a:xfrm>
          <a:prstGeom prst="rect">
            <a:avLst/>
          </a:prstGeom>
          <a:noFill/>
        </p:spPr>
        <p:txBody>
          <a:bodyPr wrap="square" rtlCol="0">
            <a:spAutoFit/>
          </a:bodyPr>
          <a:lstStyle/>
          <a:p>
            <a:r>
              <a:rPr lang="fr-FR" dirty="0"/>
              <a:t>Le PIB est calculé comme la somme des produits et services en volume, multipliée par leur prix respectif. Formellement : </a:t>
            </a:r>
          </a:p>
        </p:txBody>
      </p:sp>
      <p:pic>
        <p:nvPicPr>
          <p:cNvPr id="8" name="Image 7">
            <a:extLst>
              <a:ext uri="{FF2B5EF4-FFF2-40B4-BE49-F238E27FC236}">
                <a16:creationId xmlns:a16="http://schemas.microsoft.com/office/drawing/2014/main" id="{75B1452E-D185-662F-1339-910C7EBC5F8F}"/>
              </a:ext>
            </a:extLst>
          </p:cNvPr>
          <p:cNvPicPr>
            <a:picLocks noChangeAspect="1"/>
          </p:cNvPicPr>
          <p:nvPr/>
        </p:nvPicPr>
        <p:blipFill>
          <a:blip r:embed="rId4"/>
          <a:stretch>
            <a:fillRect/>
          </a:stretch>
        </p:blipFill>
        <p:spPr>
          <a:xfrm>
            <a:off x="7785006" y="2424246"/>
            <a:ext cx="1343212" cy="609685"/>
          </a:xfrm>
          <a:prstGeom prst="rect">
            <a:avLst/>
          </a:prstGeom>
        </p:spPr>
      </p:pic>
      <p:sp>
        <p:nvSpPr>
          <p:cNvPr id="9" name="ZoneTexte 8">
            <a:extLst>
              <a:ext uri="{FF2B5EF4-FFF2-40B4-BE49-F238E27FC236}">
                <a16:creationId xmlns:a16="http://schemas.microsoft.com/office/drawing/2014/main" id="{BC71A66C-7F08-4FEE-A472-FB93FF86E7BA}"/>
              </a:ext>
            </a:extLst>
          </p:cNvPr>
          <p:cNvSpPr txBox="1"/>
          <p:nvPr/>
        </p:nvSpPr>
        <p:spPr>
          <a:xfrm>
            <a:off x="426378" y="3090472"/>
            <a:ext cx="7402244" cy="646331"/>
          </a:xfrm>
          <a:prstGeom prst="rect">
            <a:avLst/>
          </a:prstGeom>
          <a:noFill/>
        </p:spPr>
        <p:txBody>
          <a:bodyPr wrap="square" rtlCol="0">
            <a:spAutoFit/>
          </a:bodyPr>
          <a:lstStyle/>
          <a:p>
            <a:r>
              <a:rPr lang="fr-FR" dirty="0"/>
              <a:t>La variation du PIB rapporte la valeur du PIB d’une période donnée (t) sur une période de référence (0). </a:t>
            </a:r>
          </a:p>
        </p:txBody>
      </p:sp>
      <p:sp>
        <p:nvSpPr>
          <p:cNvPr id="10" name="ZoneTexte 9">
            <a:extLst>
              <a:ext uri="{FF2B5EF4-FFF2-40B4-BE49-F238E27FC236}">
                <a16:creationId xmlns:a16="http://schemas.microsoft.com/office/drawing/2014/main" id="{5E1CE04D-F630-890B-7EDF-E3BB53A6FF98}"/>
              </a:ext>
            </a:extLst>
          </p:cNvPr>
          <p:cNvSpPr txBox="1"/>
          <p:nvPr/>
        </p:nvSpPr>
        <p:spPr>
          <a:xfrm>
            <a:off x="317500" y="4442725"/>
            <a:ext cx="5562093" cy="646331"/>
          </a:xfrm>
          <a:prstGeom prst="rect">
            <a:avLst/>
          </a:prstGeom>
          <a:noFill/>
        </p:spPr>
        <p:txBody>
          <a:bodyPr wrap="square" rtlCol="0">
            <a:spAutoFit/>
          </a:bodyPr>
          <a:lstStyle/>
          <a:p>
            <a:r>
              <a:rPr lang="fr-FR" dirty="0"/>
              <a:t>Le taux de croissance rapporte la variation du PIB sur le PIB d’une période de référence -1. </a:t>
            </a:r>
          </a:p>
        </p:txBody>
      </p:sp>
      <p:pic>
        <p:nvPicPr>
          <p:cNvPr id="14" name="Image 13">
            <a:extLst>
              <a:ext uri="{FF2B5EF4-FFF2-40B4-BE49-F238E27FC236}">
                <a16:creationId xmlns:a16="http://schemas.microsoft.com/office/drawing/2014/main" id="{17717441-34CD-933D-3B06-05BCE914EA74}"/>
              </a:ext>
            </a:extLst>
          </p:cNvPr>
          <p:cNvPicPr>
            <a:picLocks noChangeAspect="1"/>
          </p:cNvPicPr>
          <p:nvPr/>
        </p:nvPicPr>
        <p:blipFill>
          <a:blip r:embed="rId5"/>
          <a:stretch>
            <a:fillRect/>
          </a:stretch>
        </p:blipFill>
        <p:spPr>
          <a:xfrm>
            <a:off x="832541" y="5159158"/>
            <a:ext cx="1209844" cy="619211"/>
          </a:xfrm>
          <a:prstGeom prst="rect">
            <a:avLst/>
          </a:prstGeom>
        </p:spPr>
      </p:pic>
      <p:sp>
        <p:nvSpPr>
          <p:cNvPr id="21" name="ZoneTexte 20">
            <a:extLst>
              <a:ext uri="{FF2B5EF4-FFF2-40B4-BE49-F238E27FC236}">
                <a16:creationId xmlns:a16="http://schemas.microsoft.com/office/drawing/2014/main" id="{6974D7D8-EBD4-3C79-05E7-CA185E90EA6D}"/>
              </a:ext>
            </a:extLst>
          </p:cNvPr>
          <p:cNvSpPr txBox="1"/>
          <p:nvPr/>
        </p:nvSpPr>
        <p:spPr>
          <a:xfrm>
            <a:off x="2966484" y="5794978"/>
            <a:ext cx="9037932" cy="369332"/>
          </a:xfrm>
          <a:prstGeom prst="rect">
            <a:avLst/>
          </a:prstGeom>
          <a:noFill/>
        </p:spPr>
        <p:txBody>
          <a:bodyPr wrap="square" rtlCol="0">
            <a:spAutoFit/>
          </a:bodyPr>
          <a:lstStyle/>
          <a:p>
            <a:r>
              <a:rPr lang="fr-FR" dirty="0"/>
              <a:t>Puisque le taux de croissance  : (Valeur finale – valeur finale)/valeur finale* 100 en %</a:t>
            </a:r>
          </a:p>
        </p:txBody>
      </p:sp>
      <p:sp>
        <p:nvSpPr>
          <p:cNvPr id="23" name="ZoneTexte 22">
            <a:extLst>
              <a:ext uri="{FF2B5EF4-FFF2-40B4-BE49-F238E27FC236}">
                <a16:creationId xmlns:a16="http://schemas.microsoft.com/office/drawing/2014/main" id="{41D3DA66-5CC5-C9AB-92E9-CD97D571B989}"/>
              </a:ext>
            </a:extLst>
          </p:cNvPr>
          <p:cNvSpPr txBox="1"/>
          <p:nvPr/>
        </p:nvSpPr>
        <p:spPr>
          <a:xfrm>
            <a:off x="2042385" y="5316704"/>
            <a:ext cx="668917" cy="461665"/>
          </a:xfrm>
          <a:prstGeom prst="rect">
            <a:avLst/>
          </a:prstGeom>
          <a:noFill/>
        </p:spPr>
        <p:txBody>
          <a:bodyPr wrap="square">
            <a:spAutoFit/>
          </a:bodyPr>
          <a:lstStyle/>
          <a:p>
            <a:r>
              <a:rPr lang="fr-FR" sz="2400" dirty="0"/>
              <a:t>-1</a:t>
            </a:r>
          </a:p>
        </p:txBody>
      </p:sp>
    </p:spTree>
    <p:extLst>
      <p:ext uri="{BB962C8B-B14F-4D97-AF65-F5344CB8AC3E}">
        <p14:creationId xmlns:p14="http://schemas.microsoft.com/office/powerpoint/2010/main" val="214303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21" grpId="0"/>
      <p:bldP spid="2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A7A213-DA41-C03D-2E86-D5CF6E4DB096}"/>
              </a:ext>
            </a:extLst>
          </p:cNvPr>
          <p:cNvSpPr>
            <a:spLocks noGrp="1"/>
          </p:cNvSpPr>
          <p:nvPr>
            <p:ph type="title"/>
          </p:nvPr>
        </p:nvSpPr>
        <p:spPr/>
        <p:txBody>
          <a:bodyPr/>
          <a:lstStyle/>
          <a:p>
            <a:r>
              <a:rPr lang="fr-FR" dirty="0"/>
              <a:t>Taux de croissance en indice :</a:t>
            </a:r>
          </a:p>
        </p:txBody>
      </p:sp>
      <p:pic>
        <p:nvPicPr>
          <p:cNvPr id="7" name="Espace réservé du contenu 6">
            <a:extLst>
              <a:ext uri="{FF2B5EF4-FFF2-40B4-BE49-F238E27FC236}">
                <a16:creationId xmlns:a16="http://schemas.microsoft.com/office/drawing/2014/main" id="{8ED98F42-627B-8162-2C6D-28551463150A}"/>
              </a:ext>
            </a:extLst>
          </p:cNvPr>
          <p:cNvPicPr>
            <a:picLocks noGrp="1" noChangeAspect="1"/>
          </p:cNvPicPr>
          <p:nvPr>
            <p:ph sz="quarter" idx="13"/>
          </p:nvPr>
        </p:nvPicPr>
        <p:blipFill>
          <a:blip r:embed="rId3"/>
          <a:stretch>
            <a:fillRect/>
          </a:stretch>
        </p:blipFill>
        <p:spPr>
          <a:xfrm>
            <a:off x="3479551" y="3823294"/>
            <a:ext cx="1267002" cy="628738"/>
          </a:xfrm>
        </p:spPr>
      </p:pic>
      <p:pic>
        <p:nvPicPr>
          <p:cNvPr id="5" name="Image 4">
            <a:extLst>
              <a:ext uri="{FF2B5EF4-FFF2-40B4-BE49-F238E27FC236}">
                <a16:creationId xmlns:a16="http://schemas.microsoft.com/office/drawing/2014/main" id="{36CC2416-59B1-9800-DC18-790651C96D61}"/>
              </a:ext>
            </a:extLst>
          </p:cNvPr>
          <p:cNvPicPr>
            <a:picLocks noChangeAspect="1"/>
          </p:cNvPicPr>
          <p:nvPr/>
        </p:nvPicPr>
        <p:blipFill>
          <a:blip r:embed="rId4"/>
          <a:stretch>
            <a:fillRect/>
          </a:stretch>
        </p:blipFill>
        <p:spPr>
          <a:xfrm>
            <a:off x="1464930" y="3092476"/>
            <a:ext cx="1333686" cy="1257475"/>
          </a:xfrm>
          <a:prstGeom prst="rect">
            <a:avLst/>
          </a:prstGeom>
        </p:spPr>
      </p:pic>
      <p:pic>
        <p:nvPicPr>
          <p:cNvPr id="9" name="Image 8">
            <a:extLst>
              <a:ext uri="{FF2B5EF4-FFF2-40B4-BE49-F238E27FC236}">
                <a16:creationId xmlns:a16="http://schemas.microsoft.com/office/drawing/2014/main" id="{0EECCBCC-5EC9-6654-E507-3E08D8BBEF46}"/>
              </a:ext>
            </a:extLst>
          </p:cNvPr>
          <p:cNvPicPr>
            <a:picLocks noChangeAspect="1"/>
          </p:cNvPicPr>
          <p:nvPr/>
        </p:nvPicPr>
        <p:blipFill>
          <a:blip r:embed="rId3"/>
          <a:stretch>
            <a:fillRect/>
          </a:stretch>
        </p:blipFill>
        <p:spPr>
          <a:xfrm>
            <a:off x="3427582" y="3018939"/>
            <a:ext cx="1267002" cy="628738"/>
          </a:xfrm>
          <a:prstGeom prst="rect">
            <a:avLst/>
          </a:prstGeom>
        </p:spPr>
      </p:pic>
      <p:cxnSp>
        <p:nvCxnSpPr>
          <p:cNvPr id="11" name="Connecteur droit 10">
            <a:extLst>
              <a:ext uri="{FF2B5EF4-FFF2-40B4-BE49-F238E27FC236}">
                <a16:creationId xmlns:a16="http://schemas.microsoft.com/office/drawing/2014/main" id="{6C2A313F-3307-87AA-C60C-5C8409EB7B04}"/>
              </a:ext>
            </a:extLst>
          </p:cNvPr>
          <p:cNvCxnSpPr/>
          <p:nvPr/>
        </p:nvCxnSpPr>
        <p:spPr>
          <a:xfrm>
            <a:off x="2987747" y="3689317"/>
            <a:ext cx="191386" cy="0"/>
          </a:xfrm>
          <a:prstGeom prst="line">
            <a:avLst/>
          </a:prstGeom>
        </p:spPr>
        <p:style>
          <a:lnRef idx="3">
            <a:schemeClr val="dk1"/>
          </a:lnRef>
          <a:fillRef idx="0">
            <a:schemeClr val="dk1"/>
          </a:fillRef>
          <a:effectRef idx="2">
            <a:schemeClr val="dk1"/>
          </a:effectRef>
          <a:fontRef idx="minor">
            <a:schemeClr val="tx1"/>
          </a:fontRef>
        </p:style>
      </p:cxnSp>
      <p:cxnSp>
        <p:nvCxnSpPr>
          <p:cNvPr id="12" name="Connecteur droit 11">
            <a:extLst>
              <a:ext uri="{FF2B5EF4-FFF2-40B4-BE49-F238E27FC236}">
                <a16:creationId xmlns:a16="http://schemas.microsoft.com/office/drawing/2014/main" id="{7A67C195-A464-1141-A136-27903D9D090A}"/>
              </a:ext>
            </a:extLst>
          </p:cNvPr>
          <p:cNvCxnSpPr>
            <a:cxnSpLocks/>
          </p:cNvCxnSpPr>
          <p:nvPr/>
        </p:nvCxnSpPr>
        <p:spPr>
          <a:xfrm>
            <a:off x="3427582" y="3715190"/>
            <a:ext cx="1267002" cy="0"/>
          </a:xfrm>
          <a:prstGeom prst="line">
            <a:avLst/>
          </a:prstGeom>
        </p:spPr>
        <p:style>
          <a:lnRef idx="3">
            <a:schemeClr val="dk1"/>
          </a:lnRef>
          <a:fillRef idx="0">
            <a:schemeClr val="dk1"/>
          </a:fillRef>
          <a:effectRef idx="2">
            <a:schemeClr val="dk1"/>
          </a:effectRef>
          <a:fontRef idx="minor">
            <a:schemeClr val="tx1"/>
          </a:fontRef>
        </p:style>
      </p:cxnSp>
      <p:pic>
        <p:nvPicPr>
          <p:cNvPr id="16" name="Image 15">
            <a:extLst>
              <a:ext uri="{FF2B5EF4-FFF2-40B4-BE49-F238E27FC236}">
                <a16:creationId xmlns:a16="http://schemas.microsoft.com/office/drawing/2014/main" id="{022E8C6C-76A5-B328-F21A-E191BCEE4744}"/>
              </a:ext>
            </a:extLst>
          </p:cNvPr>
          <p:cNvPicPr>
            <a:picLocks noChangeAspect="1"/>
          </p:cNvPicPr>
          <p:nvPr/>
        </p:nvPicPr>
        <p:blipFill>
          <a:blip r:embed="rId4"/>
          <a:stretch>
            <a:fillRect/>
          </a:stretch>
        </p:blipFill>
        <p:spPr>
          <a:xfrm>
            <a:off x="3271728" y="4987466"/>
            <a:ext cx="1333686" cy="1257475"/>
          </a:xfrm>
          <a:prstGeom prst="rect">
            <a:avLst/>
          </a:prstGeom>
        </p:spPr>
      </p:pic>
      <p:cxnSp>
        <p:nvCxnSpPr>
          <p:cNvPr id="18" name="Connecteur droit 17">
            <a:extLst>
              <a:ext uri="{FF2B5EF4-FFF2-40B4-BE49-F238E27FC236}">
                <a16:creationId xmlns:a16="http://schemas.microsoft.com/office/drawing/2014/main" id="{16B7AC9F-E05C-228B-2B11-C9678F938E93}"/>
              </a:ext>
            </a:extLst>
          </p:cNvPr>
          <p:cNvCxnSpPr/>
          <p:nvPr/>
        </p:nvCxnSpPr>
        <p:spPr>
          <a:xfrm>
            <a:off x="4890976" y="3647677"/>
            <a:ext cx="393405" cy="0"/>
          </a:xfrm>
          <a:prstGeom prst="line">
            <a:avLst/>
          </a:prstGeom>
        </p:spPr>
        <p:style>
          <a:lnRef idx="3">
            <a:schemeClr val="dk1"/>
          </a:lnRef>
          <a:fillRef idx="0">
            <a:schemeClr val="dk1"/>
          </a:fillRef>
          <a:effectRef idx="2">
            <a:schemeClr val="dk1"/>
          </a:effectRef>
          <a:fontRef idx="minor">
            <a:schemeClr val="tx1"/>
          </a:fontRef>
        </p:style>
      </p:cxnSp>
      <p:cxnSp>
        <p:nvCxnSpPr>
          <p:cNvPr id="19" name="Connecteur droit 18">
            <a:extLst>
              <a:ext uri="{FF2B5EF4-FFF2-40B4-BE49-F238E27FC236}">
                <a16:creationId xmlns:a16="http://schemas.microsoft.com/office/drawing/2014/main" id="{622326D9-391C-96CF-3D36-6D5FAD21796C}"/>
              </a:ext>
            </a:extLst>
          </p:cNvPr>
          <p:cNvCxnSpPr/>
          <p:nvPr/>
        </p:nvCxnSpPr>
        <p:spPr>
          <a:xfrm>
            <a:off x="4890976" y="3769241"/>
            <a:ext cx="393405" cy="0"/>
          </a:xfrm>
          <a:prstGeom prst="line">
            <a:avLst/>
          </a:prstGeom>
        </p:spPr>
        <p:style>
          <a:lnRef idx="3">
            <a:schemeClr val="dk1"/>
          </a:lnRef>
          <a:fillRef idx="0">
            <a:schemeClr val="dk1"/>
          </a:fillRef>
          <a:effectRef idx="2">
            <a:schemeClr val="dk1"/>
          </a:effectRef>
          <a:fontRef idx="minor">
            <a:schemeClr val="tx1"/>
          </a:fontRef>
        </p:style>
      </p:cxnSp>
      <p:cxnSp>
        <p:nvCxnSpPr>
          <p:cNvPr id="20" name="Connecteur droit 19">
            <a:extLst>
              <a:ext uri="{FF2B5EF4-FFF2-40B4-BE49-F238E27FC236}">
                <a16:creationId xmlns:a16="http://schemas.microsoft.com/office/drawing/2014/main" id="{F7B9A15A-F124-7B6F-1548-8169350E6ED6}"/>
              </a:ext>
            </a:extLst>
          </p:cNvPr>
          <p:cNvCxnSpPr/>
          <p:nvPr/>
        </p:nvCxnSpPr>
        <p:spPr>
          <a:xfrm>
            <a:off x="4584498" y="5540360"/>
            <a:ext cx="191386" cy="0"/>
          </a:xfrm>
          <a:prstGeom prst="line">
            <a:avLst/>
          </a:prstGeom>
        </p:spPr>
        <p:style>
          <a:lnRef idx="3">
            <a:schemeClr val="dk1"/>
          </a:lnRef>
          <a:fillRef idx="0">
            <a:schemeClr val="dk1"/>
          </a:fillRef>
          <a:effectRef idx="2">
            <a:schemeClr val="dk1"/>
          </a:effectRef>
          <a:fontRef idx="minor">
            <a:schemeClr val="tx1"/>
          </a:fontRef>
        </p:style>
      </p:cxnSp>
      <p:sp>
        <p:nvSpPr>
          <p:cNvPr id="21" name="ZoneTexte 20">
            <a:extLst>
              <a:ext uri="{FF2B5EF4-FFF2-40B4-BE49-F238E27FC236}">
                <a16:creationId xmlns:a16="http://schemas.microsoft.com/office/drawing/2014/main" id="{F9DD64CC-427A-CEA4-9BF5-61E6D3274796}"/>
              </a:ext>
            </a:extLst>
          </p:cNvPr>
          <p:cNvSpPr txBox="1"/>
          <p:nvPr/>
        </p:nvSpPr>
        <p:spPr>
          <a:xfrm>
            <a:off x="4938314" y="5149681"/>
            <a:ext cx="1063256" cy="646331"/>
          </a:xfrm>
          <a:prstGeom prst="rect">
            <a:avLst/>
          </a:prstGeom>
          <a:noFill/>
        </p:spPr>
        <p:txBody>
          <a:bodyPr wrap="square" rtlCol="0">
            <a:spAutoFit/>
          </a:bodyPr>
          <a:lstStyle/>
          <a:p>
            <a:r>
              <a:rPr lang="fr-FR" sz="3600" b="1" dirty="0"/>
              <a:t>1</a:t>
            </a:r>
          </a:p>
        </p:txBody>
      </p:sp>
      <p:sp>
        <p:nvSpPr>
          <p:cNvPr id="23" name="Arc 22">
            <a:extLst>
              <a:ext uri="{FF2B5EF4-FFF2-40B4-BE49-F238E27FC236}">
                <a16:creationId xmlns:a16="http://schemas.microsoft.com/office/drawing/2014/main" id="{53B9F016-298E-E941-7017-ED1E08CF9ECE}"/>
              </a:ext>
            </a:extLst>
          </p:cNvPr>
          <p:cNvSpPr/>
          <p:nvPr/>
        </p:nvSpPr>
        <p:spPr>
          <a:xfrm rot="10800000">
            <a:off x="3040911" y="4987466"/>
            <a:ext cx="510363" cy="1180213"/>
          </a:xfrm>
          <a:prstGeom prst="arc">
            <a:avLst>
              <a:gd name="adj1" fmla="val 16200000"/>
              <a:gd name="adj2" fmla="val 558564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4" name="Arc 23">
            <a:extLst>
              <a:ext uri="{FF2B5EF4-FFF2-40B4-BE49-F238E27FC236}">
                <a16:creationId xmlns:a16="http://schemas.microsoft.com/office/drawing/2014/main" id="{E266416A-05F0-37A1-E63E-BB139D40E45C}"/>
              </a:ext>
            </a:extLst>
          </p:cNvPr>
          <p:cNvSpPr/>
          <p:nvPr/>
        </p:nvSpPr>
        <p:spPr>
          <a:xfrm>
            <a:off x="4043270" y="5004304"/>
            <a:ext cx="510363" cy="1180213"/>
          </a:xfrm>
          <a:prstGeom prst="arc">
            <a:avLst>
              <a:gd name="adj1" fmla="val 16200000"/>
              <a:gd name="adj2" fmla="val 558564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5" name="Arc 24">
            <a:extLst>
              <a:ext uri="{FF2B5EF4-FFF2-40B4-BE49-F238E27FC236}">
                <a16:creationId xmlns:a16="http://schemas.microsoft.com/office/drawing/2014/main" id="{08805BF2-992A-1EA9-9F8C-B59EABEABB6C}"/>
              </a:ext>
            </a:extLst>
          </p:cNvPr>
          <p:cNvSpPr/>
          <p:nvPr/>
        </p:nvSpPr>
        <p:spPr>
          <a:xfrm rot="10800000">
            <a:off x="2728214" y="4681729"/>
            <a:ext cx="748509" cy="1905887"/>
          </a:xfrm>
          <a:prstGeom prst="arc">
            <a:avLst>
              <a:gd name="adj1" fmla="val 16200000"/>
              <a:gd name="adj2" fmla="val 558564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6" name="Arc 25">
            <a:extLst>
              <a:ext uri="{FF2B5EF4-FFF2-40B4-BE49-F238E27FC236}">
                <a16:creationId xmlns:a16="http://schemas.microsoft.com/office/drawing/2014/main" id="{309FF9E6-9AC3-3533-F1F0-600F95F33EE6}"/>
              </a:ext>
            </a:extLst>
          </p:cNvPr>
          <p:cNvSpPr/>
          <p:nvPr/>
        </p:nvSpPr>
        <p:spPr>
          <a:xfrm>
            <a:off x="4571905" y="4519902"/>
            <a:ext cx="748509" cy="1905887"/>
          </a:xfrm>
          <a:prstGeom prst="arc">
            <a:avLst>
              <a:gd name="adj1" fmla="val 16200000"/>
              <a:gd name="adj2" fmla="val 558564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659F2B00-D869-2D99-039A-0D1068F0AF9C}"/>
              </a:ext>
            </a:extLst>
          </p:cNvPr>
          <p:cNvCxnSpPr/>
          <p:nvPr/>
        </p:nvCxnSpPr>
        <p:spPr>
          <a:xfrm>
            <a:off x="5899392" y="5323282"/>
            <a:ext cx="372140" cy="472730"/>
          </a:xfrm>
          <a:prstGeom prst="line">
            <a:avLst/>
          </a:prstGeom>
        </p:spPr>
        <p:style>
          <a:lnRef idx="1">
            <a:schemeClr val="dk1"/>
          </a:lnRef>
          <a:fillRef idx="0">
            <a:schemeClr val="dk1"/>
          </a:fillRef>
          <a:effectRef idx="0">
            <a:schemeClr val="dk1"/>
          </a:effectRef>
          <a:fontRef idx="minor">
            <a:schemeClr val="tx1"/>
          </a:fontRef>
        </p:style>
      </p:cxnSp>
      <p:cxnSp>
        <p:nvCxnSpPr>
          <p:cNvPr id="30" name="Connecteur droit 29">
            <a:extLst>
              <a:ext uri="{FF2B5EF4-FFF2-40B4-BE49-F238E27FC236}">
                <a16:creationId xmlns:a16="http://schemas.microsoft.com/office/drawing/2014/main" id="{850442C8-5B7E-7AB1-9C7D-FA36F1E9E1CF}"/>
              </a:ext>
            </a:extLst>
          </p:cNvPr>
          <p:cNvCxnSpPr>
            <a:cxnSpLocks/>
          </p:cNvCxnSpPr>
          <p:nvPr/>
        </p:nvCxnSpPr>
        <p:spPr>
          <a:xfrm flipH="1">
            <a:off x="5833358" y="5289064"/>
            <a:ext cx="396089" cy="541165"/>
          </a:xfrm>
          <a:prstGeom prst="line">
            <a:avLst/>
          </a:prstGeom>
        </p:spPr>
        <p:style>
          <a:lnRef idx="1">
            <a:schemeClr val="dk1"/>
          </a:lnRef>
          <a:fillRef idx="0">
            <a:schemeClr val="dk1"/>
          </a:fillRef>
          <a:effectRef idx="0">
            <a:schemeClr val="dk1"/>
          </a:effectRef>
          <a:fontRef idx="minor">
            <a:schemeClr val="tx1"/>
          </a:fontRef>
        </p:style>
      </p:cxnSp>
      <p:sp>
        <p:nvSpPr>
          <p:cNvPr id="34" name="ZoneTexte 33">
            <a:extLst>
              <a:ext uri="{FF2B5EF4-FFF2-40B4-BE49-F238E27FC236}">
                <a16:creationId xmlns:a16="http://schemas.microsoft.com/office/drawing/2014/main" id="{B71154E7-6EDC-72CE-1FBF-417175C8B7A1}"/>
              </a:ext>
            </a:extLst>
          </p:cNvPr>
          <p:cNvSpPr txBox="1"/>
          <p:nvPr/>
        </p:nvSpPr>
        <p:spPr>
          <a:xfrm>
            <a:off x="6903948" y="5289064"/>
            <a:ext cx="1172839" cy="646331"/>
          </a:xfrm>
          <a:prstGeom prst="rect">
            <a:avLst/>
          </a:prstGeom>
          <a:noFill/>
        </p:spPr>
        <p:txBody>
          <a:bodyPr wrap="square" rtlCol="0">
            <a:spAutoFit/>
          </a:bodyPr>
          <a:lstStyle/>
          <a:p>
            <a:r>
              <a:rPr lang="fr-FR" sz="3600" b="1" dirty="0"/>
              <a:t>100</a:t>
            </a:r>
          </a:p>
        </p:txBody>
      </p:sp>
      <p:pic>
        <p:nvPicPr>
          <p:cNvPr id="35" name="Image 34">
            <a:extLst>
              <a:ext uri="{FF2B5EF4-FFF2-40B4-BE49-F238E27FC236}">
                <a16:creationId xmlns:a16="http://schemas.microsoft.com/office/drawing/2014/main" id="{C9EC2D78-A72B-57BC-8403-96097750166D}"/>
              </a:ext>
            </a:extLst>
          </p:cNvPr>
          <p:cNvPicPr>
            <a:picLocks noChangeAspect="1"/>
          </p:cNvPicPr>
          <p:nvPr/>
        </p:nvPicPr>
        <p:blipFill>
          <a:blip r:embed="rId4"/>
          <a:srcRect b="54592"/>
          <a:stretch/>
        </p:blipFill>
        <p:spPr>
          <a:xfrm>
            <a:off x="5883780" y="3081117"/>
            <a:ext cx="1333686" cy="570997"/>
          </a:xfrm>
          <a:prstGeom prst="rect">
            <a:avLst/>
          </a:prstGeom>
        </p:spPr>
      </p:pic>
      <p:pic>
        <p:nvPicPr>
          <p:cNvPr id="36" name="Image 35">
            <a:extLst>
              <a:ext uri="{FF2B5EF4-FFF2-40B4-BE49-F238E27FC236}">
                <a16:creationId xmlns:a16="http://schemas.microsoft.com/office/drawing/2014/main" id="{D979EBAB-4E4D-42DA-27F3-14222288BF3A}"/>
              </a:ext>
            </a:extLst>
          </p:cNvPr>
          <p:cNvPicPr>
            <a:picLocks noChangeAspect="1"/>
          </p:cNvPicPr>
          <p:nvPr/>
        </p:nvPicPr>
        <p:blipFill>
          <a:blip r:embed="rId3"/>
          <a:stretch>
            <a:fillRect/>
          </a:stretch>
        </p:blipFill>
        <p:spPr>
          <a:xfrm>
            <a:off x="7595661" y="3081116"/>
            <a:ext cx="1267002" cy="628738"/>
          </a:xfrm>
          <a:prstGeom prst="rect">
            <a:avLst/>
          </a:prstGeom>
        </p:spPr>
      </p:pic>
      <p:cxnSp>
        <p:nvCxnSpPr>
          <p:cNvPr id="37" name="Connecteur droit 36">
            <a:extLst>
              <a:ext uri="{FF2B5EF4-FFF2-40B4-BE49-F238E27FC236}">
                <a16:creationId xmlns:a16="http://schemas.microsoft.com/office/drawing/2014/main" id="{BA6BF2BD-FF1A-FF7F-BB83-F57F11D482AA}"/>
              </a:ext>
            </a:extLst>
          </p:cNvPr>
          <p:cNvCxnSpPr/>
          <p:nvPr/>
        </p:nvCxnSpPr>
        <p:spPr>
          <a:xfrm>
            <a:off x="7298982" y="3449504"/>
            <a:ext cx="191386" cy="0"/>
          </a:xfrm>
          <a:prstGeom prst="line">
            <a:avLst/>
          </a:prstGeom>
        </p:spPr>
        <p:style>
          <a:lnRef idx="3">
            <a:schemeClr val="dk1"/>
          </a:lnRef>
          <a:fillRef idx="0">
            <a:schemeClr val="dk1"/>
          </a:fillRef>
          <a:effectRef idx="2">
            <a:schemeClr val="dk1"/>
          </a:effectRef>
          <a:fontRef idx="minor">
            <a:schemeClr val="tx1"/>
          </a:fontRef>
        </p:style>
      </p:cxnSp>
      <p:cxnSp>
        <p:nvCxnSpPr>
          <p:cNvPr id="38" name="Connecteur droit 37">
            <a:extLst>
              <a:ext uri="{FF2B5EF4-FFF2-40B4-BE49-F238E27FC236}">
                <a16:creationId xmlns:a16="http://schemas.microsoft.com/office/drawing/2014/main" id="{9D036B5D-7164-3E76-569A-D15BDC16E135}"/>
              </a:ext>
            </a:extLst>
          </p:cNvPr>
          <p:cNvCxnSpPr>
            <a:cxnSpLocks/>
          </p:cNvCxnSpPr>
          <p:nvPr/>
        </p:nvCxnSpPr>
        <p:spPr>
          <a:xfrm flipV="1">
            <a:off x="5883780" y="3697743"/>
            <a:ext cx="2893277" cy="0"/>
          </a:xfrm>
          <a:prstGeom prst="line">
            <a:avLst/>
          </a:prstGeom>
          <a:ln w="34925"/>
        </p:spPr>
        <p:style>
          <a:lnRef idx="3">
            <a:schemeClr val="dk1"/>
          </a:lnRef>
          <a:fillRef idx="0">
            <a:schemeClr val="dk1"/>
          </a:fillRef>
          <a:effectRef idx="2">
            <a:schemeClr val="dk1"/>
          </a:effectRef>
          <a:fontRef idx="minor">
            <a:schemeClr val="tx1"/>
          </a:fontRef>
        </p:style>
      </p:cxnSp>
      <p:pic>
        <p:nvPicPr>
          <p:cNvPr id="41" name="Image 40">
            <a:extLst>
              <a:ext uri="{FF2B5EF4-FFF2-40B4-BE49-F238E27FC236}">
                <a16:creationId xmlns:a16="http://schemas.microsoft.com/office/drawing/2014/main" id="{5C94B579-E47D-ABFD-0728-F831458930D4}"/>
              </a:ext>
            </a:extLst>
          </p:cNvPr>
          <p:cNvPicPr>
            <a:picLocks noChangeAspect="1"/>
          </p:cNvPicPr>
          <p:nvPr/>
        </p:nvPicPr>
        <p:blipFill>
          <a:blip r:embed="rId3"/>
          <a:stretch>
            <a:fillRect/>
          </a:stretch>
        </p:blipFill>
        <p:spPr>
          <a:xfrm>
            <a:off x="6761174" y="3848819"/>
            <a:ext cx="1267002" cy="628738"/>
          </a:xfrm>
          <a:prstGeom prst="rect">
            <a:avLst/>
          </a:prstGeom>
        </p:spPr>
      </p:pic>
      <p:sp>
        <p:nvSpPr>
          <p:cNvPr id="42" name="Arc 41">
            <a:extLst>
              <a:ext uri="{FF2B5EF4-FFF2-40B4-BE49-F238E27FC236}">
                <a16:creationId xmlns:a16="http://schemas.microsoft.com/office/drawing/2014/main" id="{F6A13AB6-E33F-8770-A949-10ACF91CADB9}"/>
              </a:ext>
            </a:extLst>
          </p:cNvPr>
          <p:cNvSpPr/>
          <p:nvPr/>
        </p:nvSpPr>
        <p:spPr>
          <a:xfrm rot="10800000">
            <a:off x="5541775" y="3005783"/>
            <a:ext cx="512797" cy="1383920"/>
          </a:xfrm>
          <a:prstGeom prst="arc">
            <a:avLst>
              <a:gd name="adj1" fmla="val 16200000"/>
              <a:gd name="adj2" fmla="val 558564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43" name="Arc 42">
            <a:extLst>
              <a:ext uri="{FF2B5EF4-FFF2-40B4-BE49-F238E27FC236}">
                <a16:creationId xmlns:a16="http://schemas.microsoft.com/office/drawing/2014/main" id="{789472AC-28C4-938B-CF1A-9E6A6C43F3B9}"/>
              </a:ext>
            </a:extLst>
          </p:cNvPr>
          <p:cNvSpPr/>
          <p:nvPr/>
        </p:nvSpPr>
        <p:spPr>
          <a:xfrm>
            <a:off x="8602174" y="3017894"/>
            <a:ext cx="512797" cy="1383920"/>
          </a:xfrm>
          <a:prstGeom prst="arc">
            <a:avLst>
              <a:gd name="adj1" fmla="val 16200000"/>
              <a:gd name="adj2" fmla="val 558564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5567AA57-60A4-0A88-266C-2A317FD000C9}"/>
              </a:ext>
            </a:extLst>
          </p:cNvPr>
          <p:cNvCxnSpPr/>
          <p:nvPr/>
        </p:nvCxnSpPr>
        <p:spPr>
          <a:xfrm>
            <a:off x="9623448" y="3367293"/>
            <a:ext cx="372140" cy="472730"/>
          </a:xfrm>
          <a:prstGeom prst="line">
            <a:avLst/>
          </a:prstGeom>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6D43A9F4-C653-DCB6-6053-CF17F69980FB}"/>
              </a:ext>
            </a:extLst>
          </p:cNvPr>
          <p:cNvCxnSpPr>
            <a:cxnSpLocks/>
          </p:cNvCxnSpPr>
          <p:nvPr/>
        </p:nvCxnSpPr>
        <p:spPr>
          <a:xfrm flipH="1">
            <a:off x="9557414" y="3333075"/>
            <a:ext cx="396089" cy="541165"/>
          </a:xfrm>
          <a:prstGeom prst="line">
            <a:avLst/>
          </a:prstGeom>
        </p:spPr>
        <p:style>
          <a:lnRef idx="1">
            <a:schemeClr val="dk1"/>
          </a:lnRef>
          <a:fillRef idx="0">
            <a:schemeClr val="dk1"/>
          </a:fillRef>
          <a:effectRef idx="0">
            <a:schemeClr val="dk1"/>
          </a:effectRef>
          <a:fontRef idx="minor">
            <a:schemeClr val="tx1"/>
          </a:fontRef>
        </p:style>
      </p:cxnSp>
      <p:sp>
        <p:nvSpPr>
          <p:cNvPr id="46" name="ZoneTexte 45">
            <a:extLst>
              <a:ext uri="{FF2B5EF4-FFF2-40B4-BE49-F238E27FC236}">
                <a16:creationId xmlns:a16="http://schemas.microsoft.com/office/drawing/2014/main" id="{F70E4AC9-3DF1-B932-DD32-904CDC0D7B77}"/>
              </a:ext>
            </a:extLst>
          </p:cNvPr>
          <p:cNvSpPr txBox="1"/>
          <p:nvPr/>
        </p:nvSpPr>
        <p:spPr>
          <a:xfrm>
            <a:off x="10265550" y="3333075"/>
            <a:ext cx="1172839" cy="646331"/>
          </a:xfrm>
          <a:prstGeom prst="rect">
            <a:avLst/>
          </a:prstGeom>
          <a:noFill/>
        </p:spPr>
        <p:txBody>
          <a:bodyPr wrap="square" rtlCol="0">
            <a:spAutoFit/>
          </a:bodyPr>
          <a:lstStyle/>
          <a:p>
            <a:r>
              <a:rPr lang="fr-FR" sz="3600" b="1" dirty="0"/>
              <a:t>100</a:t>
            </a:r>
          </a:p>
        </p:txBody>
      </p:sp>
      <p:cxnSp>
        <p:nvCxnSpPr>
          <p:cNvPr id="47" name="Connecteur droit 46">
            <a:extLst>
              <a:ext uri="{FF2B5EF4-FFF2-40B4-BE49-F238E27FC236}">
                <a16:creationId xmlns:a16="http://schemas.microsoft.com/office/drawing/2014/main" id="{3047158F-D9F4-E12A-4F60-8AD90AEA165E}"/>
              </a:ext>
            </a:extLst>
          </p:cNvPr>
          <p:cNvCxnSpPr/>
          <p:nvPr/>
        </p:nvCxnSpPr>
        <p:spPr>
          <a:xfrm>
            <a:off x="2268775" y="5514613"/>
            <a:ext cx="393405" cy="0"/>
          </a:xfrm>
          <a:prstGeom prst="line">
            <a:avLst/>
          </a:prstGeom>
        </p:spPr>
        <p:style>
          <a:lnRef idx="3">
            <a:schemeClr val="dk1"/>
          </a:lnRef>
          <a:fillRef idx="0">
            <a:schemeClr val="dk1"/>
          </a:fillRef>
          <a:effectRef idx="2">
            <a:schemeClr val="dk1"/>
          </a:effectRef>
          <a:fontRef idx="minor">
            <a:schemeClr val="tx1"/>
          </a:fontRef>
        </p:style>
      </p:cxnSp>
      <p:cxnSp>
        <p:nvCxnSpPr>
          <p:cNvPr id="48" name="Connecteur droit 47">
            <a:extLst>
              <a:ext uri="{FF2B5EF4-FFF2-40B4-BE49-F238E27FC236}">
                <a16:creationId xmlns:a16="http://schemas.microsoft.com/office/drawing/2014/main" id="{383374EA-2CBA-1B89-FCD9-99D9DB9A1061}"/>
              </a:ext>
            </a:extLst>
          </p:cNvPr>
          <p:cNvCxnSpPr/>
          <p:nvPr/>
        </p:nvCxnSpPr>
        <p:spPr>
          <a:xfrm>
            <a:off x="2268775" y="5636177"/>
            <a:ext cx="39340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2634661"/>
      </p:ext>
    </p:extLst>
  </p:cSld>
  <p:clrMapOvr>
    <a:masterClrMapping/>
  </p:clrMapOvr>
</p:sld>
</file>

<file path=ppt/theme/theme1.xml><?xml version="1.0" encoding="utf-8"?>
<a:theme xmlns:a="http://schemas.openxmlformats.org/drawingml/2006/main" name="Personnalisé">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15_TF10001108_Win32" id="{08D89365-2E4C-432D-9349-8DF9B80AEEA1}" vid="{010FF314-90DF-4A21-BD0D-ADCBA34234A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{BD3C0050-799C-4E4C-BC13-D37164A16FF9}tf10001108_win32</Template>
  <TotalTime>35869</TotalTime>
  <Words>11003</Words>
  <Application>Microsoft Office PowerPoint</Application>
  <PresentationFormat>Grand écran</PresentationFormat>
  <Paragraphs>827</Paragraphs>
  <Slides>132</Slides>
  <Notes>32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132</vt:i4>
      </vt:variant>
    </vt:vector>
  </HeadingPairs>
  <TitlesOfParts>
    <vt:vector size="139" baseType="lpstr">
      <vt:lpstr>Arial</vt:lpstr>
      <vt:lpstr>Calibri</vt:lpstr>
      <vt:lpstr>Cambria Math</vt:lpstr>
      <vt:lpstr>Segoe UI</vt:lpstr>
      <vt:lpstr>Segoe UI Light</vt:lpstr>
      <vt:lpstr>Symbol</vt:lpstr>
      <vt:lpstr>Personnalisé</vt:lpstr>
      <vt:lpstr>Principes d’économie </vt:lpstr>
      <vt:lpstr>Plan du cours </vt:lpstr>
      <vt:lpstr>Présentation PowerPoint</vt:lpstr>
      <vt:lpstr>Introduction :  L’analyse économique, un champ de bataille théorique </vt:lpstr>
      <vt:lpstr>La plus dure des sciences molles</vt:lpstr>
      <vt:lpstr>Le pouvoir de prévision est limité </vt:lpstr>
      <vt:lpstr>Une compréhension ex post  </vt:lpstr>
      <vt:lpstr>L’économie à une visée heuristique et prédictive pour éclairer les décisions prises dans un environnement incertain</vt:lpstr>
      <vt:lpstr>Micro, méso, macro</vt:lpstr>
      <vt:lpstr>Le niveau mésoéconomique</vt:lpstr>
      <vt:lpstr>La notion district industriel (Alfred Marshall) </vt:lpstr>
      <vt:lpstr>Les externalités peuvent être + ou -</vt:lpstr>
      <vt:lpstr>Optique microéconomique ou macroéconomique ? </vt:lpstr>
      <vt:lpstr>L’approche microéconomique est souvent associée à l’analyse néo-classique</vt:lpstr>
      <vt:lpstr>L’approche macroéconomique est plus facilement rattachée à l’approche keynésienne</vt:lpstr>
      <vt:lpstr>La question de la coordination des agents économiques</vt:lpstr>
      <vt:lpstr>Les défauts de coordination chez les néo-classiques</vt:lpstr>
      <vt:lpstr>Toute choses égales par ailleurs</vt:lpstr>
      <vt:lpstr>Limitations cognitives des agents</vt:lpstr>
      <vt:lpstr>Zones d’applications respectives</vt:lpstr>
      <vt:lpstr>Evolution des thèmes d’intérêts</vt:lpstr>
      <vt:lpstr>Ces approches sont souvent complémentaires</vt:lpstr>
      <vt:lpstr>L’analyse économique sert le politique</vt:lpstr>
      <vt:lpstr>La loi de l’offre et de la demande :  une illustration graphique (1)</vt:lpstr>
      <vt:lpstr>La loi de l’offre et de la demande,  une illustration graphique (2) : choc d’offre et de demande</vt:lpstr>
      <vt:lpstr>La loi de l’offre et de la demande :  une illustration graphique (2) :  Surplus du consommateur et du producteur</vt:lpstr>
      <vt:lpstr>La catallaxie :  l’information véhiculée par les prix</vt:lpstr>
      <vt:lpstr>Prix d’équilibre, rareté relative, et coordination</vt:lpstr>
      <vt:lpstr>La catallaxie comme une réinterprétation de la main invisible d’A. Smith  « C’est n’est pas de la bienveillance du boucher, du brasseur ou du boulanger que nous attendons notre dîner, mais de leur préoccupation pour leur propre intérêt. »</vt:lpstr>
      <vt:lpstr>Elément de calculs : offre/Demande et surplus</vt:lpstr>
      <vt:lpstr>Elément de calculs : offre/Demande et surplus</vt:lpstr>
      <vt:lpstr>Présentation PowerPoint</vt:lpstr>
      <vt:lpstr>Quelques éléments d’histoire de la pensée</vt:lpstr>
      <vt:lpstr>A partir de l’antiquité : les courants principaux</vt:lpstr>
      <vt:lpstr>La chrématistique, dérive de l’économie</vt:lpstr>
      <vt:lpstr>La chrématistique interdite aux citoyens grecques</vt:lpstr>
      <vt:lpstr>Théorie de la valeur A. Orléans</vt:lpstr>
      <vt:lpstr>Il n’existe pas de théorie objective et individuelle de la valeur</vt:lpstr>
      <vt:lpstr>Thomas d’Aquin, à la recherche du Juste prix</vt:lpstr>
      <vt:lpstr>Des tensions apparaissent avec le développement de l’activité commerciale</vt:lpstr>
      <vt:lpstr>Distinction crédit à la consommation / crédit à la production</vt:lpstr>
      <vt:lpstr>Le cadre culturel, religieux, idéologique structure les comportements des agents</vt:lpstr>
      <vt:lpstr>Mercantilistes (1492-1756) ou Colbertisme et politiques industrielles</vt:lpstr>
      <vt:lpstr>Physiocrates milieu du XVIII siècle</vt:lpstr>
      <vt:lpstr>Classiques : valeur travail, divison du travail</vt:lpstr>
      <vt:lpstr>Néo-classiques</vt:lpstr>
      <vt:lpstr>schumpétériens</vt:lpstr>
      <vt:lpstr>Keynésiens</vt:lpstr>
      <vt:lpstr>Féministes courant le plus récent </vt:lpstr>
      <vt:lpstr>Reconsidération de l’importance du travail domestique et du soin  </vt:lpstr>
      <vt:lpstr>Ecologiques, entropie, décroissance,  innovations techniques et sociales</vt:lpstr>
      <vt:lpstr>Correction énoncé exercice de TD</vt:lpstr>
      <vt:lpstr>Le circuit macroéconomique, les agents et la comptabilité nationale</vt:lpstr>
      <vt:lpstr>Économie à 2 agents (1)</vt:lpstr>
      <vt:lpstr>Économie à 2 agents (2)</vt:lpstr>
      <vt:lpstr>Économie à 2 agents (3)</vt:lpstr>
      <vt:lpstr>Économie à 2 agents (4)</vt:lpstr>
      <vt:lpstr>Économie à 2 agents (5)</vt:lpstr>
      <vt:lpstr>Les différents agents de la comptabilité nationale</vt:lpstr>
      <vt:lpstr>L’extra économique</vt:lpstr>
      <vt:lpstr>Présentation PowerPoint</vt:lpstr>
      <vt:lpstr>Présentation PowerPoint</vt:lpstr>
      <vt:lpstr>Histoire du circuit</vt:lpstr>
      <vt:lpstr>Présentation PowerPoint</vt:lpstr>
      <vt:lpstr>Opposition mercantilistes physiocrates</vt:lpstr>
      <vt:lpstr>Les agents économiques</vt:lpstr>
      <vt:lpstr>Présentation PowerPoint</vt:lpstr>
      <vt:lpstr>Les interactions entre les agents économiques</vt:lpstr>
      <vt:lpstr>Les différents marchés</vt:lpstr>
      <vt:lpstr>Présentation PowerPoint</vt:lpstr>
      <vt:lpstr>La globalisation, mise en concurrence des systèmes sociaux</vt:lpstr>
      <vt:lpstr>Financiarisaition/rente et stagnation</vt:lpstr>
      <vt:lpstr>Eléments de chiffrage :</vt:lpstr>
      <vt:lpstr>Présentation PowerPoint</vt:lpstr>
      <vt:lpstr>Présentation PowerPoint</vt:lpstr>
      <vt:lpstr>Présentation PowerPoint</vt:lpstr>
      <vt:lpstr>Productivité par secteur d’activité</vt:lpstr>
      <vt:lpstr>La consommation des ménages sur longue période</vt:lpstr>
      <vt:lpstr>Consommation des ménages</vt:lpstr>
      <vt:lpstr>Présentation PowerPoint</vt:lpstr>
      <vt:lpstr>Présentation PowerPoint</vt:lpstr>
      <vt:lpstr>Calculs des élasticités revenus à partir des revenus médians</vt:lpstr>
      <vt:lpstr>Calcul des élasticités prix et revenus</vt:lpstr>
      <vt:lpstr>Signe et niveau des élasticités</vt:lpstr>
      <vt:lpstr>Les différentes types et de services</vt:lpstr>
      <vt:lpstr>Calculer l’élasticité prix de l’électricité pour 2023 ? </vt:lpstr>
      <vt:lpstr>L’élasticité de long terme de la consommation d’énergie  est d’environ 0,2 </vt:lpstr>
      <vt:lpstr>Elasticité croisée : biens complémentaires ou substituables</vt:lpstr>
      <vt:lpstr>Le taux d’épargne des ménages français</vt:lpstr>
      <vt:lpstr>L'épargne des ménages :</vt:lpstr>
      <vt:lpstr>Présentation PowerPoint</vt:lpstr>
      <vt:lpstr>Présentation PowerPoint</vt:lpstr>
      <vt:lpstr>Présentation PowerPoint</vt:lpstr>
      <vt:lpstr>Import/export</vt:lpstr>
      <vt:lpstr>Les agrégats et la comptabilité nationale</vt:lpstr>
      <vt:lpstr>Le PIB nominal, et en volume </vt:lpstr>
      <vt:lpstr>Exemple calcul du PIB :  Soit une économie composée de 2 biens  : Vin et fromage  </vt:lpstr>
      <vt:lpstr>La variation du PIB</vt:lpstr>
      <vt:lpstr>Taux de croissance en indice :</vt:lpstr>
      <vt:lpstr>Exercice PIB 1</vt:lpstr>
      <vt:lpstr>On peut calculer la variation ou le taux de croissance pour toutes les périodes :  </vt:lpstr>
      <vt:lpstr>Problème de mesure</vt:lpstr>
      <vt:lpstr>Problème de mesure (1)</vt:lpstr>
      <vt:lpstr>Croissance PIB avec un seul produit simple: l’aluminium</vt:lpstr>
      <vt:lpstr>Illustration : indice de Laspeyres ( on fixe les prix)</vt:lpstr>
      <vt:lpstr>Via le calcul des indices : Laspeyres base</vt:lpstr>
      <vt:lpstr>Lasperyes à base mobile</vt:lpstr>
      <vt:lpstr>L’utilité du chainage </vt:lpstr>
      <vt:lpstr>Présentation PowerPoint</vt:lpstr>
      <vt:lpstr>Calcul du PIB à partir de indices </vt:lpstr>
      <vt:lpstr>PIB réel  = (PIB nominal/ indice des prix du PIB)*100</vt:lpstr>
      <vt:lpstr>Bénéfices des changements de base: </vt:lpstr>
      <vt:lpstr>Présentation PowerPoint</vt:lpstr>
      <vt:lpstr>Partage volume/prix :Les produits et services évoluent à travers le temps.  </vt:lpstr>
      <vt:lpstr>Présentation PowerPoint</vt:lpstr>
      <vt:lpstr>Bien homogène simple</vt:lpstr>
      <vt:lpstr>Les 3 approches du PIB</vt:lpstr>
      <vt:lpstr>Les notions vues en cours et donc à connaître</vt:lpstr>
      <vt:lpstr>Notions vues ou à voir </vt:lpstr>
      <vt:lpstr>Présentation PowerPoint</vt:lpstr>
      <vt:lpstr>Les crises, sont inhérentes au fonctionnement du capitalisme</vt:lpstr>
      <vt:lpstr>Les crises anciennes, frumentaires</vt:lpstr>
      <vt:lpstr>Statique et dynamique</vt:lpstr>
      <vt:lpstr>Loi de population, stationnarité du revenu par tête sur longue période.</vt:lpstr>
      <vt:lpstr>Controverse Malthus Ricardo</vt:lpstr>
      <vt:lpstr>Présentation PowerPoint</vt:lpstr>
      <vt:lpstr>Classes productives, classes improductives</vt:lpstr>
      <vt:lpstr>Malthus 1 versus Malthus 2</vt:lpstr>
      <vt:lpstr>Présentation PowerPoint</vt:lpstr>
      <vt:lpstr>Les crises mixtes : mêlent des aspects agricole et industrielle, de sur et de sous-production</vt:lpstr>
      <vt:lpstr>Tentative de carte mentale sur le marché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Mickaël Clévenot</dc:creator>
  <cp:keywords/>
  <cp:lastModifiedBy>Mickaël Clévenot</cp:lastModifiedBy>
  <cp:revision>40</cp:revision>
  <dcterms:created xsi:type="dcterms:W3CDTF">2024-06-06T15:18:26Z</dcterms:created>
  <dcterms:modified xsi:type="dcterms:W3CDTF">2025-09-16T09:20:26Z</dcterms:modified>
  <cp:version/>
</cp:coreProperties>
</file>